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 userDrawn="1">
          <p15:clr>
            <a:srgbClr val="A4A3A4"/>
          </p15:clr>
        </p15:guide>
        <p15:guide id="2" orient="horz" pos="60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Ilickovic" initials="MI" lastIdx="1" clrIdx="0">
    <p:extLst>
      <p:ext uri="{19B8F6BF-5375-455C-9EA6-DF929625EA0E}">
        <p15:presenceInfo xmlns:p15="http://schemas.microsoft.com/office/powerpoint/2012/main" userId="S::marina.ilickovic@virginpulse.com::f5f0aa97-bb2b-4c1f-b203-c12f6de75c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F6"/>
    <a:srgbClr val="333E48"/>
    <a:srgbClr val="008EA8"/>
    <a:srgbClr val="2E9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46473-F6C4-5E49-A939-13239837AF2F}" v="9" dt="2025-02-12T20:12:08.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p:restoredTop sz="97327"/>
  </p:normalViewPr>
  <p:slideViewPr>
    <p:cSldViewPr snapToGrid="0">
      <p:cViewPr varScale="1">
        <p:scale>
          <a:sx n="87" d="100"/>
          <a:sy n="87" d="100"/>
        </p:scale>
        <p:origin x="3112" y="216"/>
      </p:cViewPr>
      <p:guideLst>
        <p:guide pos="361"/>
        <p:guide orient="horz" pos="60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115DDA75-9C8B-43A4-A3F6-9DCA71232F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109"/>
          <a:stretch/>
        </p:blipFill>
        <p:spPr>
          <a:xfrm>
            <a:off x="200722" y="6832368"/>
            <a:ext cx="7772400" cy="2805344"/>
          </a:xfrm>
          <a:prstGeom prst="rect">
            <a:avLst/>
          </a:prstGeom>
        </p:spPr>
      </p:pic>
      <p:sp>
        <p:nvSpPr>
          <p:cNvPr id="2" name="Rectangle 1">
            <a:extLst>
              <a:ext uri="{FF2B5EF4-FFF2-40B4-BE49-F238E27FC236}">
                <a16:creationId xmlns:a16="http://schemas.microsoft.com/office/drawing/2014/main" id="{E94A0C64-51DB-426A-551B-09D6A58F61BD}"/>
              </a:ext>
            </a:extLst>
          </p:cNvPr>
          <p:cNvSpPr/>
          <p:nvPr userDrawn="1"/>
        </p:nvSpPr>
        <p:spPr>
          <a:xfrm>
            <a:off x="5758408" y="8845624"/>
            <a:ext cx="2013992" cy="1212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C087AFD5-92BF-5C9D-84A8-A9C2B92474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99048" y="9201476"/>
            <a:ext cx="1094706" cy="436236"/>
          </a:xfrm>
          <a:prstGeom prst="rect">
            <a:avLst/>
          </a:prstGeom>
        </p:spPr>
      </p:pic>
      <p:sp>
        <p:nvSpPr>
          <p:cNvPr id="4" name="Rectangle 3">
            <a:extLst>
              <a:ext uri="{FF2B5EF4-FFF2-40B4-BE49-F238E27FC236}">
                <a16:creationId xmlns:a16="http://schemas.microsoft.com/office/drawing/2014/main" id="{B1227CEC-1543-454F-3F0D-487D31AF1070}"/>
              </a:ext>
            </a:extLst>
          </p:cNvPr>
          <p:cNvSpPr/>
          <p:nvPr userDrawn="1"/>
        </p:nvSpPr>
        <p:spPr>
          <a:xfrm>
            <a:off x="0" y="8460828"/>
            <a:ext cx="7772400" cy="15975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037A1D-A17F-0432-F2CE-BA729C1EBA36}"/>
              </a:ext>
            </a:extLst>
          </p:cNvPr>
          <p:cNvSpPr/>
          <p:nvPr userDrawn="1"/>
        </p:nvSpPr>
        <p:spPr>
          <a:xfrm>
            <a:off x="374143" y="6911244"/>
            <a:ext cx="1045779" cy="735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black logo&#10;&#10;Description automatically generated">
            <a:extLst>
              <a:ext uri="{FF2B5EF4-FFF2-40B4-BE49-F238E27FC236}">
                <a16:creationId xmlns:a16="http://schemas.microsoft.com/office/drawing/2014/main" id="{EB4740C8-B87B-74F9-817C-02CEBE879E6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5047" y="7100408"/>
            <a:ext cx="1005234" cy="157191"/>
          </a:xfrm>
          <a:prstGeom prst="rect">
            <a:avLst/>
          </a:prstGeom>
        </p:spPr>
      </p:pic>
    </p:spTree>
  </p:cSld>
  <p:clrMapOvr>
    <a:masterClrMapping/>
  </p:clrMapOvr>
  <p:extLst>
    <p:ext uri="{DCECCB84-F9BA-43D5-87BE-67443E8EF086}">
      <p15:sldGuideLst xmlns:p15="http://schemas.microsoft.com/office/powerpoint/2012/main">
        <p15:guide id="1" pos="361" userDrawn="1">
          <p15:clr>
            <a:srgbClr val="FBAE40"/>
          </p15:clr>
        </p15:guide>
        <p15:guide id="2" orient="horz" pos="6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A screenshot of a cell phone&#10;&#10;AI-generated content may be incorrect.">
            <a:extLst>
              <a:ext uri="{FF2B5EF4-FFF2-40B4-BE49-F238E27FC236}">
                <a16:creationId xmlns:a16="http://schemas.microsoft.com/office/drawing/2014/main" id="{6450DFFD-456A-91C1-76B3-059D5BE2E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3715" y="1388672"/>
            <a:ext cx="1426488" cy="2828486"/>
          </a:xfrm>
          <a:prstGeom prst="rect">
            <a:avLst/>
          </a:prstGeom>
        </p:spPr>
      </p:pic>
      <p:pic>
        <p:nvPicPr>
          <p:cNvPr id="11" name="Picture 10" descr="A screenshot of a phone&#10;&#10;AI-generated content may be incorrect.">
            <a:extLst>
              <a:ext uri="{FF2B5EF4-FFF2-40B4-BE49-F238E27FC236}">
                <a16:creationId xmlns:a16="http://schemas.microsoft.com/office/drawing/2014/main" id="{38DEF424-22C6-3E6B-15AB-40FB93C36B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0193" y="667862"/>
            <a:ext cx="1426649" cy="28284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6026" userDrawn="1">
          <p15:clr>
            <a:srgbClr val="FBAE40"/>
          </p15:clr>
        </p15:guide>
        <p15:guide id="2" pos="36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6B7A3D6-FA8B-D555-8CEB-82C155A5DF26}"/>
              </a:ext>
            </a:extLst>
          </p:cNvPr>
          <p:cNvSpPr txBox="1">
            <a:spLocks/>
          </p:cNvSpPr>
          <p:nvPr userDrawn="1"/>
        </p:nvSpPr>
        <p:spPr>
          <a:xfrm>
            <a:off x="2344249" y="9544893"/>
            <a:ext cx="5029200" cy="215444"/>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03C44"/>
                </a:solidFill>
                <a:latin typeface="Arial"/>
                <a:cs typeface="Arial"/>
              </a:rPr>
              <a:t>© </a:t>
            </a:r>
            <a:r>
              <a:rPr lang="en-US" sz="800" dirty="0">
                <a:solidFill>
                  <a:srgbClr val="003C44"/>
                </a:solidFill>
                <a:latin typeface="Arial"/>
                <a:cs typeface="Arial"/>
              </a:rPr>
              <a:t>Personify Health 2025. All rights reserved.•  </a:t>
            </a:r>
            <a:r>
              <a:rPr lang="en-US" sz="700" dirty="0">
                <a:solidFill>
                  <a:srgbClr val="003C44"/>
                </a:solidFill>
                <a:latin typeface="Arial"/>
                <a:ea typeface="Lato"/>
                <a:cs typeface="Arial"/>
              </a:rPr>
              <a:t>PAGE</a:t>
            </a:r>
            <a:r>
              <a:rPr lang="en-US" altLang="en-US" sz="700" dirty="0">
                <a:solidFill>
                  <a:srgbClr val="003C44"/>
                </a:solidFill>
                <a:latin typeface="Arial"/>
                <a:ea typeface="Lato"/>
                <a:cs typeface="Arial"/>
              </a:rPr>
              <a:t> </a:t>
            </a:r>
            <a:fld id="{EA074FBA-3698-4821-9DBB-408F845A2519}" type="slidenum">
              <a:rPr lang="en-US" sz="700" smtClean="0">
                <a:solidFill>
                  <a:srgbClr val="003C44"/>
                </a:solidFill>
                <a:latin typeface="Arial"/>
                <a:cs typeface="Arial"/>
              </a:rPr>
              <a:pPr algn="r"/>
              <a:t>‹#›</a:t>
            </a:fld>
            <a:endParaRPr lang="en-US" sz="700" dirty="0">
              <a:solidFill>
                <a:srgbClr val="003C44"/>
              </a:solidFill>
              <a:latin typeface="Arial"/>
              <a:cs typeface="Arial"/>
            </a:endParaRPr>
          </a:p>
        </p:txBody>
      </p:sp>
      <p:sp>
        <p:nvSpPr>
          <p:cNvPr id="4" name="TextBox 3">
            <a:extLst>
              <a:ext uri="{FF2B5EF4-FFF2-40B4-BE49-F238E27FC236}">
                <a16:creationId xmlns:a16="http://schemas.microsoft.com/office/drawing/2014/main" id="{790A3D85-58C6-BECA-BC9E-1AD407D94A33}"/>
              </a:ext>
            </a:extLst>
          </p:cNvPr>
          <p:cNvSpPr txBox="1"/>
          <p:nvPr userDrawn="1">
            <p:extLst>
              <p:ext uri="{1162E1C5-73C7-4A58-AE30-91384D911F3F}">
                <p184:classification xmlns:p184="http://schemas.microsoft.com/office/powerpoint/2018/4/main" val="ftr"/>
              </p:ext>
            </p:extLst>
          </p:nvPr>
        </p:nvSpPr>
        <p:spPr>
          <a:xfrm>
            <a:off x="6958013" y="9918700"/>
            <a:ext cx="765175" cy="76200"/>
          </a:xfrm>
          <a:prstGeom prst="rect">
            <a:avLst/>
          </a:prstGeom>
        </p:spPr>
        <p:txBody>
          <a:bodyPr horzOverflow="overflow" lIns="0" tIns="0" rIns="0" bIns="0">
            <a:spAutoFit/>
          </a:bodyPr>
          <a:lstStyle/>
          <a:p>
            <a:pPr algn="l"/>
            <a:r>
              <a:rPr lang="en-US" sz="500">
                <a:solidFill>
                  <a:srgbClr val="000000"/>
                </a:solidFill>
                <a:latin typeface="Calibri" panose="020F0502020204030204" pitchFamily="34" charset="0"/>
                <a:cs typeface="Calibri" panose="020F0502020204030204" pitchFamily="34" charset="0"/>
              </a:rPr>
              <a:t>Personify Health Confidential</a:t>
            </a:r>
          </a:p>
        </p:txBody>
      </p:sp>
      <p:sp>
        <p:nvSpPr>
          <p:cNvPr id="5" name="Title Placeholder 1">
            <a:extLst>
              <a:ext uri="{FF2B5EF4-FFF2-40B4-BE49-F238E27FC236}">
                <a16:creationId xmlns:a16="http://schemas.microsoft.com/office/drawing/2014/main" id="{5AF53D36-AD66-0217-A768-D4C6C3A8CFAD}"/>
              </a:ext>
            </a:extLst>
          </p:cNvPr>
          <p:cNvSpPr>
            <a:spLocks noGrp="1"/>
          </p:cNvSpPr>
          <p:nvPr>
            <p:ph type="title"/>
          </p:nvPr>
        </p:nvSpPr>
        <p:spPr>
          <a:xfrm>
            <a:off x="322487" y="896498"/>
            <a:ext cx="6984933" cy="873228"/>
          </a:xfrm>
          <a:prstGeom prst="rect">
            <a:avLst/>
          </a:prstGeom>
        </p:spPr>
        <p:txBody>
          <a:bodyPr vert="horz" lIns="91440" tIns="45720" rIns="91440" bIns="45720" rtlCol="0" anchor="t">
            <a:noAutofit/>
          </a:bodyPr>
          <a:lstStyle/>
          <a:p>
            <a:r>
              <a:rPr lang="en-US"/>
              <a:t>Click to edit title</a:t>
            </a:r>
          </a:p>
        </p:txBody>
      </p:sp>
      <p:grpSp>
        <p:nvGrpSpPr>
          <p:cNvPr id="6" name="Graphic 42">
            <a:extLst>
              <a:ext uri="{FF2B5EF4-FFF2-40B4-BE49-F238E27FC236}">
                <a16:creationId xmlns:a16="http://schemas.microsoft.com/office/drawing/2014/main" id="{1DF92CEA-DCBF-D1BD-8051-72D84EFC6152}"/>
              </a:ext>
            </a:extLst>
          </p:cNvPr>
          <p:cNvGrpSpPr/>
          <p:nvPr userDrawn="1"/>
        </p:nvGrpSpPr>
        <p:grpSpPr>
          <a:xfrm>
            <a:off x="7066978" y="330538"/>
            <a:ext cx="271249" cy="329759"/>
            <a:chOff x="3767328" y="584640"/>
            <a:chExt cx="4691348" cy="5703288"/>
          </a:xfrm>
          <a:solidFill>
            <a:srgbClr val="003C44"/>
          </a:solidFill>
        </p:grpSpPr>
        <p:sp>
          <p:nvSpPr>
            <p:cNvPr id="7" name="Freeform 6">
              <a:extLst>
                <a:ext uri="{FF2B5EF4-FFF2-40B4-BE49-F238E27FC236}">
                  <a16:creationId xmlns:a16="http://schemas.microsoft.com/office/drawing/2014/main" id="{BF455A5C-894E-E492-7AAB-2CA445F48834}"/>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dirty="0"/>
            </a:p>
          </p:txBody>
        </p:sp>
        <p:sp>
          <p:nvSpPr>
            <p:cNvPr id="8" name="Freeform 8">
              <a:extLst>
                <a:ext uri="{FF2B5EF4-FFF2-40B4-BE49-F238E27FC236}">
                  <a16:creationId xmlns:a16="http://schemas.microsoft.com/office/drawing/2014/main" id="{9741ECC3-B519-FC77-1D2E-2FFB62FAE43A}"/>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864473A-7B6D-D58E-D117-2FBC4B317CC9}"/>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2400" b="0" i="0" kern="1200">
          <a:solidFill>
            <a:schemeClr val="tx1"/>
          </a:solidFill>
          <a:latin typeface="Fira Sans Medium" panose="020B05030500000200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E154AC-95DB-E3A2-B440-C638C92BD1EB}"/>
              </a:ext>
            </a:extLst>
          </p:cNvPr>
          <p:cNvSpPr/>
          <p:nvPr/>
        </p:nvSpPr>
        <p:spPr>
          <a:xfrm>
            <a:off x="0" y="0"/>
            <a:ext cx="7772400" cy="3810000"/>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380121" y="7604944"/>
            <a:ext cx="4230380" cy="360040"/>
          </a:xfrm>
          <a:prstGeom prst="rect">
            <a:avLst/>
          </a:prstGeom>
          <a:noFill/>
          <a:ln>
            <a:noFill/>
          </a:ln>
        </p:spPr>
        <p:txBody>
          <a:bodyPr wrap="square" lIns="0" tIns="0" rIns="0" bIns="0" anchor="t"/>
          <a:lstStyle/>
          <a:p>
            <a:pPr>
              <a:lnSpc>
                <a:spcPts val="1500"/>
              </a:lnSpc>
              <a:tabLst>
                <a:tab pos="1257300" algn="l"/>
              </a:tabLst>
              <a:defRPr lang="en-US"/>
            </a:pPr>
            <a:r>
              <a:rPr lang="en-US" sz="900" dirty="0">
                <a:latin typeface="Arial" panose="020B0604020202020204" pitchFamily="34" charset="0"/>
                <a:cs typeface="Arial" panose="020B0604020202020204" pitchFamily="34" charset="0"/>
              </a:rPr>
              <a:t>Don’t have a Max Buzz fitness tracker? No problem. See real-time activity tracked by your Fitbit, Garmin, Apple Watch, Misfit, or Polar fitness trackers — right in the Personify Health app.</a:t>
            </a:r>
            <a:endParaRPr sz="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C7A3DA-51F0-470D-89F0-A056144F1649}"/>
              </a:ext>
            </a:extLst>
          </p:cNvPr>
          <p:cNvSpPr txBox="1"/>
          <p:nvPr/>
        </p:nvSpPr>
        <p:spPr>
          <a:xfrm>
            <a:off x="208615" y="5722450"/>
            <a:ext cx="6773424" cy="832664"/>
          </a:xfrm>
          <a:prstGeom prst="rect">
            <a:avLst/>
          </a:prstGeom>
          <a:noFill/>
        </p:spPr>
        <p:txBody>
          <a:bodyPr wrap="square" rtlCol="0">
            <a:spAutoFit/>
          </a:bodyPr>
          <a:lstStyle/>
          <a:p>
            <a:pPr>
              <a:lnSpc>
                <a:spcPts val="2000"/>
              </a:lnSpc>
            </a:pPr>
            <a:r>
              <a:rPr lang="en-US" sz="1200" dirty="0">
                <a:latin typeface="Arial" panose="020B0604020202020204" pitchFamily="34" charset="0"/>
                <a:cs typeface="Arial" panose="020B0604020202020204" pitchFamily="34" charset="0"/>
              </a:rPr>
              <a:t>Personify Health’s health and wellbeing program works with the best fitness</a:t>
            </a:r>
            <a:r>
              <a:rPr lang="hr-BA"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tracking devices and mobile apps in the market. Take a look at the brands we’ve partnered with to help you be successful and have fun getting</a:t>
            </a:r>
            <a:r>
              <a:rPr lang="hr-BA"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healthier!</a:t>
            </a:r>
            <a:r>
              <a:rPr lang="hr-BA"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25615A-32E7-431C-BDA8-F92F1016970F}"/>
              </a:ext>
            </a:extLst>
          </p:cNvPr>
          <p:cNvSpPr txBox="1"/>
          <p:nvPr/>
        </p:nvSpPr>
        <p:spPr>
          <a:xfrm>
            <a:off x="380121" y="8467564"/>
            <a:ext cx="3333697" cy="360040"/>
          </a:xfrm>
          <a:prstGeom prst="rect">
            <a:avLst/>
          </a:prstGeom>
          <a:noFill/>
          <a:ln>
            <a:noFill/>
          </a:ln>
        </p:spPr>
        <p:txBody>
          <a:bodyPr wrap="square" lIns="0" tIns="0" rIns="0" bIns="0" anchor="t"/>
          <a:lstStyle/>
          <a:p>
            <a:pPr>
              <a:lnSpc>
                <a:spcPts val="1500"/>
              </a:lnSpc>
              <a:tabLst>
                <a:tab pos="1257300" algn="l"/>
              </a:tabLst>
              <a:defRPr lang="en-US"/>
            </a:pPr>
            <a:r>
              <a:rPr lang="hr-BA" sz="900" dirty="0">
                <a:latin typeface="Arial" panose="020B0604020202020204" pitchFamily="34" charset="0"/>
                <a:cs typeface="Arial" panose="020B0604020202020204" pitchFamily="34" charset="0"/>
              </a:rPr>
              <a:t>Don’t have the Personify Health app</a:t>
            </a:r>
            <a:r>
              <a:rPr lang="en-US" sz="900" dirty="0">
                <a:latin typeface="Arial" panose="020B0604020202020204" pitchFamily="34" charset="0"/>
                <a:cs typeface="Arial" panose="020B0604020202020204" pitchFamily="34" charset="0"/>
              </a:rPr>
              <a:t>? </a:t>
            </a:r>
            <a:br>
              <a:rPr lang="hr-BA" sz="900" dirty="0">
                <a:latin typeface="Arial" panose="020B0604020202020204" pitchFamily="34" charset="0"/>
                <a:cs typeface="Arial" panose="020B0604020202020204" pitchFamily="34" charset="0"/>
              </a:rPr>
            </a:br>
            <a:r>
              <a:rPr lang="hr-BA" sz="900" dirty="0">
                <a:latin typeface="Arial" panose="020B0604020202020204" pitchFamily="34" charset="0"/>
                <a:cs typeface="Arial" panose="020B0604020202020204" pitchFamily="34" charset="0"/>
              </a:rPr>
              <a:t>Download it today from the App Store or on Google Play</a:t>
            </a:r>
            <a:endParaRPr sz="900" dirty="0">
              <a:latin typeface="Arial" panose="020B0604020202020204" pitchFamily="34" charset="0"/>
              <a:cs typeface="Arial" panose="020B0604020202020204" pitchFamily="34" charset="0"/>
            </a:endParaRPr>
          </a:p>
        </p:txBody>
      </p:sp>
      <p:pic>
        <p:nvPicPr>
          <p:cNvPr id="4" name="Picture 3" descr="A person wearing headphones looking at her watch&#10;&#10;Description automatically generated">
            <a:extLst>
              <a:ext uri="{FF2B5EF4-FFF2-40B4-BE49-F238E27FC236}">
                <a16:creationId xmlns:a16="http://schemas.microsoft.com/office/drawing/2014/main" id="{C4003E6C-2BF0-03C6-1E64-0F3C522B9379}"/>
              </a:ext>
            </a:extLst>
          </p:cNvPr>
          <p:cNvPicPr>
            <a:picLocks noChangeAspect="1"/>
          </p:cNvPicPr>
          <p:nvPr/>
        </p:nvPicPr>
        <p:blipFill>
          <a:blip r:embed="rId2">
            <a:extLst>
              <a:ext uri="{28A0092B-C50C-407E-A947-70E740481C1C}">
                <a14:useLocalDpi xmlns:a14="http://schemas.microsoft.com/office/drawing/2010/main" val="0"/>
              </a:ext>
            </a:extLst>
          </a:blip>
          <a:srcRect r="5132"/>
          <a:stretch/>
        </p:blipFill>
        <p:spPr>
          <a:xfrm>
            <a:off x="2495311" y="0"/>
            <a:ext cx="5277089" cy="3810000"/>
          </a:xfrm>
          <a:prstGeom prst="rect">
            <a:avLst/>
          </a:prstGeom>
        </p:spPr>
      </p:pic>
      <p:sp>
        <p:nvSpPr>
          <p:cNvPr id="8" name="Rectangle 7">
            <a:extLst>
              <a:ext uri="{FF2B5EF4-FFF2-40B4-BE49-F238E27FC236}">
                <a16:creationId xmlns:a16="http://schemas.microsoft.com/office/drawing/2014/main" id="{32407081-56FC-2E14-E1B9-B351EC392060}"/>
              </a:ext>
            </a:extLst>
          </p:cNvPr>
          <p:cNvSpPr/>
          <p:nvPr/>
        </p:nvSpPr>
        <p:spPr>
          <a:xfrm>
            <a:off x="208615" y="4258233"/>
            <a:ext cx="5209636" cy="1261884"/>
          </a:xfrm>
          <a:prstGeom prst="rect">
            <a:avLst/>
          </a:prstGeom>
        </p:spPr>
        <p:txBody>
          <a:bodyPr wrap="square">
            <a:spAutoFit/>
          </a:bodyPr>
          <a:lstStyle/>
          <a:p>
            <a:pPr defTabSz="457200"/>
            <a:r>
              <a:rPr lang="en-US" sz="3800" dirty="0">
                <a:latin typeface="Fira Sans Medium" panose="020B0503050000020004" pitchFamily="34" charset="0"/>
                <a:cs typeface="Poppins SemiBold" pitchFamily="2" charset="77"/>
              </a:rPr>
              <a:t>Connect your favorite device &amp; apps</a:t>
            </a:r>
          </a:p>
        </p:txBody>
      </p:sp>
      <p:sp>
        <p:nvSpPr>
          <p:cNvPr id="10" name="object 43">
            <a:extLst>
              <a:ext uri="{FF2B5EF4-FFF2-40B4-BE49-F238E27FC236}">
                <a16:creationId xmlns:a16="http://schemas.microsoft.com/office/drawing/2014/main" id="{93321E03-66A8-ECEC-70BA-6CDC524CBDA3}"/>
              </a:ext>
            </a:extLst>
          </p:cNvPr>
          <p:cNvSpPr/>
          <p:nvPr/>
        </p:nvSpPr>
        <p:spPr>
          <a:xfrm>
            <a:off x="380121" y="9176073"/>
            <a:ext cx="3582433" cy="308222"/>
          </a:xfrm>
          <a:prstGeom prst="rect">
            <a:avLst/>
          </a:prstGeom>
          <a:solidFill>
            <a:schemeClr val="accent3"/>
          </a:solidFill>
        </p:spPr>
        <p:txBody>
          <a:bodyPr wrap="square" lIns="0" tIns="0" rIns="0" bIns="0" rtlCol="0" anchor="ctr"/>
          <a:lstStyle/>
          <a:p>
            <a:pPr algn="ctr"/>
            <a:r>
              <a:rPr lang="en-US" sz="1200" dirty="0">
                <a:latin typeface="Arial" panose="020B0604020202020204" pitchFamily="34" charset="0"/>
                <a:cs typeface="Arial" panose="020B0604020202020204" pitchFamily="34" charset="0"/>
              </a:rPr>
              <a:t>CLIENT LOGO</a:t>
            </a:r>
            <a:endParaRPr sz="1200" dirty="0">
              <a:latin typeface="Arial" panose="020B0604020202020204" pitchFamily="34" charset="0"/>
              <a:cs typeface="Arial" panose="020B0604020202020204" pitchFamily="34" charset="0"/>
            </a:endParaRPr>
          </a:p>
        </p:txBody>
      </p:sp>
      <p:pic>
        <p:nvPicPr>
          <p:cNvPr id="20" name="Picture 19" descr="A yellow circle with a face and a letter p&#10;&#10;Description automatically generated">
            <a:extLst>
              <a:ext uri="{FF2B5EF4-FFF2-40B4-BE49-F238E27FC236}">
                <a16:creationId xmlns:a16="http://schemas.microsoft.com/office/drawing/2014/main" id="{F2A3BC2C-FF66-5CB0-C70A-947D20495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2323">
            <a:off x="1539025" y="1823444"/>
            <a:ext cx="1802635" cy="1912796"/>
          </a:xfrm>
          <a:prstGeom prst="rect">
            <a:avLst/>
          </a:prstGeom>
        </p:spPr>
      </p:pic>
      <p:pic>
        <p:nvPicPr>
          <p:cNvPr id="26" name="Graphic 25">
            <a:extLst>
              <a:ext uri="{FF2B5EF4-FFF2-40B4-BE49-F238E27FC236}">
                <a16:creationId xmlns:a16="http://schemas.microsoft.com/office/drawing/2014/main" id="{D8814AB0-3B5B-1519-ED6A-DE6162A3C1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946338">
            <a:off x="-493731" y="-1380819"/>
            <a:ext cx="2787369" cy="3080776"/>
          </a:xfrm>
          <a:prstGeom prst="rect">
            <a:avLst/>
          </a:prstGeom>
        </p:spPr>
      </p:pic>
      <p:pic>
        <p:nvPicPr>
          <p:cNvPr id="24" name="Picture 23" descr="A blue and black logo&#10;&#10;Description automatically generated">
            <a:extLst>
              <a:ext uri="{FF2B5EF4-FFF2-40B4-BE49-F238E27FC236}">
                <a16:creationId xmlns:a16="http://schemas.microsoft.com/office/drawing/2014/main" id="{4D4F858B-83AF-5F68-F570-DCD74E91BE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121" y="574105"/>
            <a:ext cx="1626154" cy="2542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851C119-FB70-64E2-76F3-230970F86A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23035" y="-934876"/>
            <a:ext cx="4676146" cy="5168372"/>
          </a:xfrm>
          <a:prstGeom prst="rect">
            <a:avLst/>
          </a:prstGeom>
        </p:spPr>
      </p:pic>
      <p:pic>
        <p:nvPicPr>
          <p:cNvPr id="14" name="Picture 13">
            <a:extLst>
              <a:ext uri="{FF2B5EF4-FFF2-40B4-BE49-F238E27FC236}">
                <a16:creationId xmlns:a16="http://schemas.microsoft.com/office/drawing/2014/main" id="{A7E71B4B-04DB-C878-0214-A9C6BCFC78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06" t="58913" r="41061" b="22549"/>
          <a:stretch/>
        </p:blipFill>
        <p:spPr>
          <a:xfrm>
            <a:off x="528918" y="6687668"/>
            <a:ext cx="4052047" cy="1864660"/>
          </a:xfrm>
          <a:prstGeom prst="rect">
            <a:avLst/>
          </a:prstGeom>
        </p:spPr>
      </p:pic>
      <p:pic>
        <p:nvPicPr>
          <p:cNvPr id="8" name="Picture 7">
            <a:extLst>
              <a:ext uri="{FF2B5EF4-FFF2-40B4-BE49-F238E27FC236}">
                <a16:creationId xmlns:a16="http://schemas.microsoft.com/office/drawing/2014/main" id="{F37CFAFC-1705-2395-5C42-859D347CB0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06" t="46970" r="41061" b="47237"/>
          <a:stretch/>
        </p:blipFill>
        <p:spPr>
          <a:xfrm>
            <a:off x="528918" y="5342966"/>
            <a:ext cx="4052047" cy="582706"/>
          </a:xfrm>
          <a:prstGeom prst="rect">
            <a:avLst/>
          </a:prstGeom>
        </p:spPr>
      </p:pic>
      <p:sp>
        <p:nvSpPr>
          <p:cNvPr id="30" name="TextBox 6">
            <a:extLst>
              <a:ext uri="{FF2B5EF4-FFF2-40B4-BE49-F238E27FC236}">
                <a16:creationId xmlns:a16="http://schemas.microsoft.com/office/drawing/2014/main" id="{F9FFB0E8-779A-954A-85A7-E4BCC0DBECFF}"/>
              </a:ext>
            </a:extLst>
          </p:cNvPr>
          <p:cNvSpPr txBox="1"/>
          <p:nvPr/>
        </p:nvSpPr>
        <p:spPr>
          <a:xfrm>
            <a:off x="1184277" y="5438902"/>
            <a:ext cx="841202" cy="277086"/>
          </a:xfrm>
          <a:prstGeom prst="rect">
            <a:avLst/>
          </a:prstGeom>
          <a:noFill/>
          <a:ln>
            <a:noFill/>
          </a:ln>
        </p:spPr>
        <p:txBody>
          <a:bodyPr wrap="square" lIns="0" tIns="0" rIns="0" bIns="0" anchor="t"/>
          <a:lstStyle/>
          <a:p>
            <a:pPr defTabSz="457200">
              <a:lnSpc>
                <a:spcPts val="1500"/>
              </a:lnSpc>
              <a:spcAft>
                <a:spcPts val="400"/>
              </a:spcAft>
              <a:defRPr lang="en-US"/>
            </a:pPr>
            <a:r>
              <a:rPr lang="en-US" sz="1300" dirty="0" err="1">
                <a:solidFill>
                  <a:schemeClr val="tx2"/>
                </a:solidFill>
                <a:latin typeface="Fira Sans Medium" panose="020B0503050000020004" pitchFamily="34" charset="0"/>
                <a:cs typeface="Arial" panose="020B0604020202020204" pitchFamily="34" charset="0"/>
              </a:rPr>
              <a:t>Higi</a:t>
            </a:r>
            <a:endParaRPr sz="1300" dirty="0">
              <a:solidFill>
                <a:schemeClr val="tx2"/>
              </a:solidFill>
              <a:latin typeface="Fira Sans Medium" panose="020B0503050000020004" pitchFamily="34" charset="0"/>
              <a:cs typeface="Arial" panose="020B0604020202020204" pitchFamily="34" charset="0"/>
            </a:endParaRPr>
          </a:p>
        </p:txBody>
      </p:sp>
      <p:sp>
        <p:nvSpPr>
          <p:cNvPr id="32" name="TextBox 7">
            <a:extLst>
              <a:ext uri="{FF2B5EF4-FFF2-40B4-BE49-F238E27FC236}">
                <a16:creationId xmlns:a16="http://schemas.microsoft.com/office/drawing/2014/main" id="{F82E0078-4677-BD4A-B7D8-A82FBB896E98}"/>
              </a:ext>
            </a:extLst>
          </p:cNvPr>
          <p:cNvSpPr txBox="1"/>
          <p:nvPr/>
        </p:nvSpPr>
        <p:spPr>
          <a:xfrm>
            <a:off x="1184277" y="5743349"/>
            <a:ext cx="2701923" cy="392773"/>
          </a:xfrm>
          <a:prstGeom prst="rect">
            <a:avLst/>
          </a:prstGeom>
          <a:noFill/>
          <a:ln>
            <a:noFill/>
          </a:ln>
        </p:spPr>
        <p:txBody>
          <a:bodyPr wrap="square" lIns="0" tIns="0" rIns="0" bIns="0" anchor="t"/>
          <a:lstStyle/>
          <a:p>
            <a:pPr>
              <a:lnSpc>
                <a:spcPts val="1500"/>
              </a:lnSpc>
              <a:defRPr lang="en-US"/>
            </a:pPr>
            <a:r>
              <a:rPr lang="en-US" sz="900" dirty="0">
                <a:solidFill>
                  <a:schemeClr val="tx2"/>
                </a:solidFill>
                <a:latin typeface="Arial" panose="020B0604020202020204" pitchFamily="34" charset="0"/>
                <a:cs typeface="Arial" panose="020B0604020202020204" pitchFamily="34" charset="0"/>
              </a:rPr>
              <a:t>Visit a Higi health station to know your numbers and keep track of them in Personify Health’s program.</a:t>
            </a:r>
            <a:endParaRPr sz="900" dirty="0">
              <a:solidFill>
                <a:schemeClr val="tx2"/>
              </a:solidFill>
              <a:latin typeface="Arial" panose="020B0604020202020204" pitchFamily="34" charset="0"/>
              <a:cs typeface="Arial" panose="020B0604020202020204" pitchFamily="34" charset="0"/>
            </a:endParaRPr>
          </a:p>
        </p:txBody>
      </p:sp>
      <p:sp>
        <p:nvSpPr>
          <p:cNvPr id="27" name="TextBox 6">
            <a:extLst>
              <a:ext uri="{FF2B5EF4-FFF2-40B4-BE49-F238E27FC236}">
                <a16:creationId xmlns:a16="http://schemas.microsoft.com/office/drawing/2014/main" id="{06C9D0CD-7CE1-934A-8795-FCDED23EE732}"/>
              </a:ext>
            </a:extLst>
          </p:cNvPr>
          <p:cNvSpPr txBox="1"/>
          <p:nvPr/>
        </p:nvSpPr>
        <p:spPr>
          <a:xfrm>
            <a:off x="1186228" y="6794325"/>
            <a:ext cx="1201960" cy="304795"/>
          </a:xfrm>
          <a:prstGeom prst="rect">
            <a:avLst/>
          </a:prstGeom>
          <a:noFill/>
          <a:ln>
            <a:noFill/>
          </a:ln>
        </p:spPr>
        <p:txBody>
          <a:bodyPr wrap="square" lIns="0" tIns="0" rIns="0" bIns="0" anchor="t"/>
          <a:lstStyle/>
          <a:p>
            <a:pPr defTabSz="457200">
              <a:lnSpc>
                <a:spcPts val="1500"/>
              </a:lnSpc>
              <a:spcAft>
                <a:spcPts val="400"/>
              </a:spcAft>
              <a:defRPr lang="en-US"/>
            </a:pPr>
            <a:r>
              <a:rPr lang="en-US" sz="1300" dirty="0">
                <a:solidFill>
                  <a:schemeClr val="tx2"/>
                </a:solidFill>
                <a:latin typeface="Fira Sans Medium" panose="020B0503050000020004" pitchFamily="34" charset="0"/>
                <a:cs typeface="Arial" panose="020B0604020202020204" pitchFamily="34" charset="0"/>
              </a:rPr>
              <a:t>MyFitnessPal</a:t>
            </a:r>
            <a:endParaRPr sz="1300" dirty="0">
              <a:solidFill>
                <a:schemeClr val="tx2"/>
              </a:solidFill>
              <a:latin typeface="Fira Sans Medium" panose="020B0503050000020004" pitchFamily="34" charset="0"/>
              <a:cs typeface="Arial" panose="020B0604020202020204" pitchFamily="34" charset="0"/>
            </a:endParaRPr>
          </a:p>
        </p:txBody>
      </p:sp>
      <p:sp>
        <p:nvSpPr>
          <p:cNvPr id="34" name="TextBox 7">
            <a:extLst>
              <a:ext uri="{FF2B5EF4-FFF2-40B4-BE49-F238E27FC236}">
                <a16:creationId xmlns:a16="http://schemas.microsoft.com/office/drawing/2014/main" id="{8DE18ADC-821B-9644-97F5-62B897E64BA3}"/>
              </a:ext>
            </a:extLst>
          </p:cNvPr>
          <p:cNvSpPr txBox="1"/>
          <p:nvPr/>
        </p:nvSpPr>
        <p:spPr>
          <a:xfrm>
            <a:off x="1203418" y="7099120"/>
            <a:ext cx="2620239" cy="432048"/>
          </a:xfrm>
          <a:prstGeom prst="rect">
            <a:avLst/>
          </a:prstGeom>
          <a:noFill/>
          <a:ln>
            <a:noFill/>
          </a:ln>
        </p:spPr>
        <p:txBody>
          <a:bodyPr wrap="square" lIns="0" tIns="0" rIns="0" bIns="0" anchor="t"/>
          <a:lstStyle/>
          <a:p>
            <a:pPr>
              <a:lnSpc>
                <a:spcPts val="1500"/>
              </a:lnSpc>
              <a:defRPr lang="en-US"/>
            </a:pPr>
            <a:r>
              <a:rPr lang="en-US" sz="900" dirty="0">
                <a:solidFill>
                  <a:schemeClr val="tx2"/>
                </a:solidFill>
                <a:latin typeface="Arial" panose="020B0604020202020204" pitchFamily="34" charset="0"/>
                <a:cs typeface="Arial" panose="020B0604020202020204" pitchFamily="34" charset="0"/>
              </a:rPr>
              <a:t>MyFitnessPal is a free app and website that lets you track the foods you eat.</a:t>
            </a:r>
            <a:endParaRPr sz="900" dirty="0">
              <a:solidFill>
                <a:schemeClr val="tx2"/>
              </a:solidFill>
              <a:latin typeface="Arial" panose="020B0604020202020204" pitchFamily="34" charset="0"/>
              <a:cs typeface="Arial" panose="020B0604020202020204" pitchFamily="34" charset="0"/>
            </a:endParaRPr>
          </a:p>
        </p:txBody>
      </p:sp>
      <p:sp>
        <p:nvSpPr>
          <p:cNvPr id="35" name="TextBox 6">
            <a:extLst>
              <a:ext uri="{FF2B5EF4-FFF2-40B4-BE49-F238E27FC236}">
                <a16:creationId xmlns:a16="http://schemas.microsoft.com/office/drawing/2014/main" id="{5FEE46C7-A314-F244-820F-916A2C031792}"/>
              </a:ext>
            </a:extLst>
          </p:cNvPr>
          <p:cNvSpPr txBox="1"/>
          <p:nvPr/>
        </p:nvSpPr>
        <p:spPr>
          <a:xfrm>
            <a:off x="1186228" y="8010077"/>
            <a:ext cx="1942265" cy="406393"/>
          </a:xfrm>
          <a:prstGeom prst="rect">
            <a:avLst/>
          </a:prstGeom>
          <a:noFill/>
          <a:ln>
            <a:noFill/>
          </a:ln>
        </p:spPr>
        <p:txBody>
          <a:bodyPr wrap="square" lIns="0" tIns="0" rIns="0" bIns="0" anchor="t"/>
          <a:lstStyle/>
          <a:p>
            <a:pPr defTabSz="457200">
              <a:lnSpc>
                <a:spcPts val="1500"/>
              </a:lnSpc>
              <a:spcAft>
                <a:spcPts val="400"/>
              </a:spcAft>
              <a:defRPr lang="en-US"/>
            </a:pPr>
            <a:r>
              <a:rPr lang="en-US" sz="1300" dirty="0">
                <a:solidFill>
                  <a:schemeClr val="tx2"/>
                </a:solidFill>
                <a:latin typeface="Fira Sans Medium" panose="020B0503050000020004" pitchFamily="34" charset="0"/>
                <a:cs typeface="Arial" panose="020B0604020202020204" pitchFamily="34" charset="0"/>
              </a:rPr>
              <a:t>Sleep Time by </a:t>
            </a:r>
            <a:r>
              <a:rPr lang="en-US" sz="1300" dirty="0" err="1">
                <a:solidFill>
                  <a:schemeClr val="tx2"/>
                </a:solidFill>
                <a:latin typeface="Fira Sans Medium" panose="020B0503050000020004" pitchFamily="34" charset="0"/>
                <a:cs typeface="Arial" panose="020B0604020202020204" pitchFamily="34" charset="0"/>
              </a:rPr>
              <a:t>Azumio</a:t>
            </a:r>
            <a:endParaRPr sz="1300" dirty="0">
              <a:solidFill>
                <a:schemeClr val="tx2"/>
              </a:solidFill>
              <a:latin typeface="Fira Sans Medium" panose="020B0503050000020004" pitchFamily="34" charset="0"/>
              <a:cs typeface="Arial" panose="020B0604020202020204" pitchFamily="34" charset="0"/>
            </a:endParaRPr>
          </a:p>
        </p:txBody>
      </p:sp>
      <p:sp>
        <p:nvSpPr>
          <p:cNvPr id="36" name="TextBox 7">
            <a:extLst>
              <a:ext uri="{FF2B5EF4-FFF2-40B4-BE49-F238E27FC236}">
                <a16:creationId xmlns:a16="http://schemas.microsoft.com/office/drawing/2014/main" id="{9BAAFC02-D12A-DC45-B2ED-6DE15E4AAF49}"/>
              </a:ext>
            </a:extLst>
          </p:cNvPr>
          <p:cNvSpPr txBox="1"/>
          <p:nvPr/>
        </p:nvSpPr>
        <p:spPr>
          <a:xfrm>
            <a:off x="1203418" y="8314872"/>
            <a:ext cx="2573271" cy="864096"/>
          </a:xfrm>
          <a:prstGeom prst="rect">
            <a:avLst/>
          </a:prstGeom>
          <a:noFill/>
          <a:ln>
            <a:noFill/>
          </a:ln>
        </p:spPr>
        <p:txBody>
          <a:bodyPr wrap="square" lIns="0" tIns="0" rIns="0" bIns="0" anchor="t"/>
          <a:lstStyle/>
          <a:p>
            <a:pPr>
              <a:lnSpc>
                <a:spcPts val="1500"/>
              </a:lnSpc>
              <a:defRPr lang="en-US"/>
            </a:pPr>
            <a:r>
              <a:rPr lang="en-US" sz="900" dirty="0">
                <a:solidFill>
                  <a:schemeClr val="tx2"/>
                </a:solidFill>
                <a:latin typeface="Arial" panose="020B0604020202020204" pitchFamily="34" charset="0"/>
                <a:cs typeface="Arial" panose="020B0604020202020204" pitchFamily="34" charset="0"/>
              </a:rPr>
              <a:t>Sleep Time provides insight into your sleep patterns. By tracking your level of movement throughout the night, Sleep Time generates customized sleep data in easy-to-read charts.</a:t>
            </a:r>
            <a:endParaRPr sz="900" dirty="0">
              <a:solidFill>
                <a:schemeClr val="tx2"/>
              </a:solidFill>
              <a:latin typeface="Arial" panose="020B0604020202020204" pitchFamily="34" charset="0"/>
              <a:cs typeface="Arial" panose="020B0604020202020204" pitchFamily="34" charset="0"/>
            </a:endParaRPr>
          </a:p>
        </p:txBody>
      </p:sp>
      <p:sp>
        <p:nvSpPr>
          <p:cNvPr id="37" name="TextBox 6">
            <a:extLst>
              <a:ext uri="{FF2B5EF4-FFF2-40B4-BE49-F238E27FC236}">
                <a16:creationId xmlns:a16="http://schemas.microsoft.com/office/drawing/2014/main" id="{476A99DB-AE07-6E49-ABCE-BE6E51644FE9}"/>
              </a:ext>
            </a:extLst>
          </p:cNvPr>
          <p:cNvSpPr txBox="1"/>
          <p:nvPr/>
        </p:nvSpPr>
        <p:spPr>
          <a:xfrm>
            <a:off x="4647071" y="5426075"/>
            <a:ext cx="586050" cy="416410"/>
          </a:xfrm>
          <a:prstGeom prst="rect">
            <a:avLst/>
          </a:prstGeom>
          <a:noFill/>
          <a:ln>
            <a:noFill/>
          </a:ln>
        </p:spPr>
        <p:txBody>
          <a:bodyPr wrap="square" lIns="0" tIns="0" rIns="0" bIns="0" anchor="t"/>
          <a:lstStyle/>
          <a:p>
            <a:pPr defTabSz="457200">
              <a:lnSpc>
                <a:spcPts val="1500"/>
              </a:lnSpc>
              <a:spcAft>
                <a:spcPts val="400"/>
              </a:spcAft>
              <a:defRPr lang="en-US"/>
            </a:pPr>
            <a:r>
              <a:rPr lang="en-US" sz="1300" dirty="0" err="1">
                <a:solidFill>
                  <a:schemeClr val="tx2"/>
                </a:solidFill>
                <a:latin typeface="Fira Sans Medium" panose="020B0503050000020004" pitchFamily="34" charset="0"/>
                <a:cs typeface="Arial" panose="020B0604020202020204" pitchFamily="34" charset="0"/>
              </a:rPr>
              <a:t>Strava</a:t>
            </a:r>
            <a:endParaRPr sz="1300" dirty="0">
              <a:solidFill>
                <a:schemeClr val="tx2"/>
              </a:solidFill>
              <a:latin typeface="Fira Sans Medium" panose="020B0503050000020004" pitchFamily="34" charset="0"/>
              <a:cs typeface="Arial" panose="020B0604020202020204" pitchFamily="34" charset="0"/>
            </a:endParaRPr>
          </a:p>
        </p:txBody>
      </p:sp>
      <p:sp>
        <p:nvSpPr>
          <p:cNvPr id="38" name="TextBox 7">
            <a:extLst>
              <a:ext uri="{FF2B5EF4-FFF2-40B4-BE49-F238E27FC236}">
                <a16:creationId xmlns:a16="http://schemas.microsoft.com/office/drawing/2014/main" id="{B6E7028D-D9DD-AD40-8D2D-9286DE03142A}"/>
              </a:ext>
            </a:extLst>
          </p:cNvPr>
          <p:cNvSpPr txBox="1"/>
          <p:nvPr/>
        </p:nvSpPr>
        <p:spPr>
          <a:xfrm>
            <a:off x="4664261" y="5730869"/>
            <a:ext cx="2440628" cy="960870"/>
          </a:xfrm>
          <a:prstGeom prst="rect">
            <a:avLst/>
          </a:prstGeom>
          <a:noFill/>
          <a:ln>
            <a:noFill/>
          </a:ln>
        </p:spPr>
        <p:txBody>
          <a:bodyPr wrap="square" lIns="0" tIns="0" rIns="0" bIns="0" anchor="t"/>
          <a:lstStyle/>
          <a:p>
            <a:pPr>
              <a:lnSpc>
                <a:spcPts val="1500"/>
              </a:lnSpc>
              <a:defRPr lang="en-US"/>
            </a:pPr>
            <a:r>
              <a:rPr lang="en-US" sz="900" dirty="0" err="1">
                <a:solidFill>
                  <a:schemeClr val="tx2"/>
                </a:solidFill>
                <a:latin typeface="Arial" panose="020B0604020202020204" pitchFamily="34" charset="0"/>
                <a:cs typeface="Arial" panose="020B0604020202020204" pitchFamily="34" charset="0"/>
              </a:rPr>
              <a:t>Strava</a:t>
            </a:r>
            <a:r>
              <a:rPr lang="en-US" sz="900" dirty="0">
                <a:solidFill>
                  <a:schemeClr val="tx2"/>
                </a:solidFill>
                <a:latin typeface="Arial" panose="020B0604020202020204" pitchFamily="34" charset="0"/>
                <a:cs typeface="Arial" panose="020B0604020202020204" pitchFamily="34" charset="0"/>
              </a:rPr>
              <a:t> uses GPS to track activities like cycling and running. Easily connect your Strava account to Personify Health, and see your activity in the Get a Workout tracker and on your Stats page.</a:t>
            </a:r>
            <a:endParaRPr sz="900" dirty="0">
              <a:solidFill>
                <a:schemeClr val="tx2"/>
              </a:solidFill>
              <a:latin typeface="Arial" panose="020B0604020202020204" pitchFamily="34" charset="0"/>
              <a:cs typeface="Arial" panose="020B0604020202020204" pitchFamily="34" charset="0"/>
            </a:endParaRPr>
          </a:p>
        </p:txBody>
      </p:sp>
      <p:sp>
        <p:nvSpPr>
          <p:cNvPr id="39" name="TextBox 6">
            <a:extLst>
              <a:ext uri="{FF2B5EF4-FFF2-40B4-BE49-F238E27FC236}">
                <a16:creationId xmlns:a16="http://schemas.microsoft.com/office/drawing/2014/main" id="{3ABB8D88-40CA-1142-873C-C1B3ADF18D02}"/>
              </a:ext>
            </a:extLst>
          </p:cNvPr>
          <p:cNvSpPr txBox="1"/>
          <p:nvPr/>
        </p:nvSpPr>
        <p:spPr>
          <a:xfrm>
            <a:off x="4641401" y="6991425"/>
            <a:ext cx="702889" cy="304795"/>
          </a:xfrm>
          <a:prstGeom prst="rect">
            <a:avLst/>
          </a:prstGeom>
          <a:noFill/>
          <a:ln>
            <a:noFill/>
          </a:ln>
        </p:spPr>
        <p:txBody>
          <a:bodyPr wrap="square" lIns="0" tIns="0" rIns="0" bIns="0" anchor="t"/>
          <a:lstStyle/>
          <a:p>
            <a:pPr defTabSz="457200">
              <a:lnSpc>
                <a:spcPts val="1500"/>
              </a:lnSpc>
              <a:spcAft>
                <a:spcPts val="400"/>
              </a:spcAft>
              <a:defRPr lang="en-US"/>
            </a:pPr>
            <a:r>
              <a:rPr lang="en-US" sz="1300" dirty="0" err="1">
                <a:solidFill>
                  <a:schemeClr val="tx2"/>
                </a:solidFill>
                <a:latin typeface="Fira Sans Medium" panose="020B0503050000020004" pitchFamily="34" charset="0"/>
                <a:cs typeface="Arial" panose="020B0604020202020204" pitchFamily="34" charset="0"/>
              </a:rPr>
              <a:t>Whil</a:t>
            </a:r>
            <a:endParaRPr sz="1300" dirty="0">
              <a:solidFill>
                <a:schemeClr val="tx2"/>
              </a:solidFill>
              <a:latin typeface="Fira Sans Medium" panose="020B0503050000020004" pitchFamily="34" charset="0"/>
              <a:cs typeface="Arial" panose="020B0604020202020204" pitchFamily="34" charset="0"/>
            </a:endParaRPr>
          </a:p>
        </p:txBody>
      </p:sp>
      <p:sp>
        <p:nvSpPr>
          <p:cNvPr id="40" name="TextBox 7">
            <a:extLst>
              <a:ext uri="{FF2B5EF4-FFF2-40B4-BE49-F238E27FC236}">
                <a16:creationId xmlns:a16="http://schemas.microsoft.com/office/drawing/2014/main" id="{66F50AEB-87A7-B440-834B-C6435657CC80}"/>
              </a:ext>
            </a:extLst>
          </p:cNvPr>
          <p:cNvSpPr txBox="1"/>
          <p:nvPr/>
        </p:nvSpPr>
        <p:spPr>
          <a:xfrm>
            <a:off x="4658592" y="7296220"/>
            <a:ext cx="2354856" cy="487293"/>
          </a:xfrm>
          <a:prstGeom prst="rect">
            <a:avLst/>
          </a:prstGeom>
          <a:noFill/>
          <a:ln>
            <a:noFill/>
          </a:ln>
        </p:spPr>
        <p:txBody>
          <a:bodyPr wrap="square" lIns="0" tIns="0" rIns="0" bIns="0" anchor="t"/>
          <a:lstStyle/>
          <a:p>
            <a:pPr>
              <a:lnSpc>
                <a:spcPts val="1500"/>
              </a:lnSpc>
              <a:defRPr lang="en-US"/>
            </a:pPr>
            <a:r>
              <a:rPr lang="en-US" sz="900" dirty="0">
                <a:solidFill>
                  <a:schemeClr val="tx2"/>
                </a:solidFill>
                <a:latin typeface="Arial" panose="020B0604020202020204" pitchFamily="34" charset="0"/>
                <a:cs typeface="Arial" panose="020B0604020202020204" pitchFamily="34" charset="0"/>
              </a:rPr>
              <a:t>Breathe in, breathe out. Mindfulness is a big part of your total health and wellbeing. Connect </a:t>
            </a:r>
            <a:r>
              <a:rPr lang="en-US" sz="900" dirty="0" err="1">
                <a:solidFill>
                  <a:schemeClr val="tx2"/>
                </a:solidFill>
                <a:latin typeface="Arial" panose="020B0604020202020204" pitchFamily="34" charset="0"/>
                <a:cs typeface="Arial" panose="020B0604020202020204" pitchFamily="34" charset="0"/>
              </a:rPr>
              <a:t>Whil’s</a:t>
            </a:r>
            <a:r>
              <a:rPr lang="en-US" sz="900" dirty="0">
                <a:solidFill>
                  <a:schemeClr val="tx2"/>
                </a:solidFill>
                <a:latin typeface="Arial" panose="020B0604020202020204" pitchFamily="34" charset="0"/>
                <a:cs typeface="Arial" panose="020B0604020202020204" pitchFamily="34" charset="0"/>
              </a:rPr>
              <a:t> app to watch meditation videos, yoga tutorials, and more!</a:t>
            </a:r>
            <a:endParaRPr sz="900" dirty="0">
              <a:solidFill>
                <a:schemeClr val="tx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82401F2-238A-4A74-8843-9AF74C96E53B}"/>
              </a:ext>
            </a:extLst>
          </p:cNvPr>
          <p:cNvSpPr txBox="1"/>
          <p:nvPr/>
        </p:nvSpPr>
        <p:spPr>
          <a:xfrm>
            <a:off x="504439" y="4521454"/>
            <a:ext cx="3097213" cy="463588"/>
          </a:xfrm>
          <a:prstGeom prst="rect">
            <a:avLst/>
          </a:prstGeom>
          <a:noFill/>
        </p:spPr>
        <p:txBody>
          <a:bodyPr wrap="square" rtlCol="0">
            <a:spAutoFit/>
          </a:bodyPr>
          <a:lstStyle/>
          <a:p>
            <a:pPr>
              <a:lnSpc>
                <a:spcPts val="1500"/>
              </a:lnSpc>
            </a:pPr>
            <a:r>
              <a:rPr lang="hr-BA" sz="900" dirty="0">
                <a:solidFill>
                  <a:schemeClr val="tx2"/>
                </a:solidFill>
                <a:latin typeface="Arial" panose="020B0604020202020204" pitchFamily="34" charset="0"/>
                <a:cs typeface="Arial" panose="020B0604020202020204" pitchFamily="34" charset="0"/>
              </a:rPr>
              <a:t>Do even more by connecting the health and wellbeing mobile app you already know and love.</a:t>
            </a:r>
            <a:endParaRPr lang="en-US" sz="90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E7A7249-3969-4A1F-A83F-610D5CC82480}"/>
              </a:ext>
            </a:extLst>
          </p:cNvPr>
          <p:cNvSpPr txBox="1"/>
          <p:nvPr/>
        </p:nvSpPr>
        <p:spPr>
          <a:xfrm>
            <a:off x="501824" y="1649310"/>
            <a:ext cx="3384376" cy="1617751"/>
          </a:xfrm>
          <a:prstGeom prst="rect">
            <a:avLst/>
          </a:prstGeom>
          <a:noFill/>
        </p:spPr>
        <p:txBody>
          <a:bodyPr wrap="square" rtlCol="0">
            <a:spAutoFit/>
          </a:bodyPr>
          <a:lstStyle/>
          <a:p>
            <a:pPr>
              <a:lnSpc>
                <a:spcPts val="1500"/>
              </a:lnSpc>
            </a:pPr>
            <a:r>
              <a:rPr lang="en-US" sz="1000" dirty="0">
                <a:solidFill>
                  <a:schemeClr val="tx2"/>
                </a:solidFill>
                <a:latin typeface="Arial" panose="020B0604020202020204" pitchFamily="34" charset="0"/>
                <a:cs typeface="Arial" panose="020B0604020202020204" pitchFamily="34" charset="0"/>
              </a:rPr>
              <a:t>If you haven’t downloaded our mobile app, what are you waiting for? The app is one of the best ways to get</a:t>
            </a:r>
            <a:r>
              <a:rPr lang="hr-BA" sz="1000" dirty="0">
                <a:solidFill>
                  <a:schemeClr val="tx2"/>
                </a:solidFill>
                <a:latin typeface="Arial" panose="020B0604020202020204" pitchFamily="34" charset="0"/>
                <a:cs typeface="Arial" panose="020B0604020202020204" pitchFamily="34" charset="0"/>
              </a:rPr>
              <a:t> </a:t>
            </a:r>
            <a:r>
              <a:rPr lang="en-US" sz="1000" dirty="0">
                <a:solidFill>
                  <a:schemeClr val="tx2"/>
                </a:solidFill>
                <a:latin typeface="Arial" panose="020B0604020202020204" pitchFamily="34" charset="0"/>
                <a:cs typeface="Arial" panose="020B0604020202020204" pitchFamily="34" charset="0"/>
              </a:rPr>
              <a:t>involved in your company’s wellbeing program. Go to the App Store or Google Play to download the app and access the same, great website features while on the go. Whether you’re at home, in the office, or at the gym, you’ll easily find everything you need to get healthier, compete with coworkers, and challenge yourself.</a:t>
            </a:r>
          </a:p>
        </p:txBody>
      </p:sp>
      <p:sp>
        <p:nvSpPr>
          <p:cNvPr id="5" name="Rectangle 4">
            <a:extLst>
              <a:ext uri="{FF2B5EF4-FFF2-40B4-BE49-F238E27FC236}">
                <a16:creationId xmlns:a16="http://schemas.microsoft.com/office/drawing/2014/main" id="{0064775B-380F-8057-C158-86FB44C1C624}"/>
              </a:ext>
            </a:extLst>
          </p:cNvPr>
          <p:cNvSpPr/>
          <p:nvPr/>
        </p:nvSpPr>
        <p:spPr>
          <a:xfrm>
            <a:off x="496594" y="888222"/>
            <a:ext cx="3105058" cy="707886"/>
          </a:xfrm>
          <a:prstGeom prst="rect">
            <a:avLst/>
          </a:prstGeom>
        </p:spPr>
        <p:txBody>
          <a:bodyPr wrap="square">
            <a:spAutoFit/>
          </a:bodyPr>
          <a:lstStyle/>
          <a:p>
            <a:pPr defTabSz="457200">
              <a:lnSpc>
                <a:spcPts val="2400"/>
              </a:lnSpc>
            </a:pPr>
            <a:r>
              <a:rPr lang="en-US" sz="2000" dirty="0">
                <a:solidFill>
                  <a:schemeClr val="tx2"/>
                </a:solidFill>
                <a:latin typeface="Fira Sans Medium" panose="020B0503050000020004" pitchFamily="34" charset="0"/>
                <a:cs typeface="Arial" panose="020B0604020202020204" pitchFamily="34" charset="0"/>
              </a:rPr>
              <a:t>Personify Health’s app – your home base</a:t>
            </a:r>
          </a:p>
        </p:txBody>
      </p:sp>
      <p:sp>
        <p:nvSpPr>
          <p:cNvPr id="6" name="Rectangle 5">
            <a:extLst>
              <a:ext uri="{FF2B5EF4-FFF2-40B4-BE49-F238E27FC236}">
                <a16:creationId xmlns:a16="http://schemas.microsoft.com/office/drawing/2014/main" id="{478811FC-AB60-875B-C8B5-9574FA081563}"/>
              </a:ext>
            </a:extLst>
          </p:cNvPr>
          <p:cNvSpPr/>
          <p:nvPr/>
        </p:nvSpPr>
        <p:spPr>
          <a:xfrm>
            <a:off x="501824" y="4187933"/>
            <a:ext cx="3960440" cy="344325"/>
          </a:xfrm>
          <a:prstGeom prst="rect">
            <a:avLst/>
          </a:prstGeom>
        </p:spPr>
        <p:txBody>
          <a:bodyPr wrap="square">
            <a:spAutoFit/>
          </a:bodyPr>
          <a:lstStyle/>
          <a:p>
            <a:pPr defTabSz="457200">
              <a:lnSpc>
                <a:spcPts val="1900"/>
              </a:lnSpc>
            </a:pPr>
            <a:r>
              <a:rPr lang="en-US" dirty="0">
                <a:solidFill>
                  <a:schemeClr val="tx2"/>
                </a:solidFill>
                <a:latin typeface="Fira Sans Medium" panose="020B0503050000020004" pitchFamily="34" charset="0"/>
                <a:cs typeface="Arial" panose="020B0604020202020204" pitchFamily="34" charset="0"/>
              </a:rPr>
              <a:t>Other compatible health apps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D9393C-3CCD-6D1C-4AAB-063A9D4BC5AA}"/>
              </a:ext>
            </a:extLst>
          </p:cNvPr>
          <p:cNvSpPr/>
          <p:nvPr/>
        </p:nvSpPr>
        <p:spPr>
          <a:xfrm>
            <a:off x="0" y="0"/>
            <a:ext cx="7772400" cy="10058399"/>
          </a:xfrm>
          <a:prstGeom prst="rect">
            <a:avLst/>
          </a:prstGeom>
          <a:solidFill>
            <a:srgbClr val="FCFA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0FED5F3E-8C39-D054-DF93-5CDE672B46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576605" y="2439086"/>
            <a:ext cx="5049239" cy="4666721"/>
          </a:xfrm>
          <a:prstGeom prst="rect">
            <a:avLst/>
          </a:prstGeom>
        </p:spPr>
      </p:pic>
      <p:sp>
        <p:nvSpPr>
          <p:cNvPr id="17" name="Rounded Rectangle 16">
            <a:extLst>
              <a:ext uri="{FF2B5EF4-FFF2-40B4-BE49-F238E27FC236}">
                <a16:creationId xmlns:a16="http://schemas.microsoft.com/office/drawing/2014/main" id="{389CE3F2-A6F3-37C1-40CF-E03C2144EEE1}"/>
              </a:ext>
            </a:extLst>
          </p:cNvPr>
          <p:cNvSpPr/>
          <p:nvPr/>
        </p:nvSpPr>
        <p:spPr>
          <a:xfrm>
            <a:off x="478970" y="1152201"/>
            <a:ext cx="3048001" cy="639522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p:cNvSpPr txBox="1"/>
          <p:nvPr/>
        </p:nvSpPr>
        <p:spPr>
          <a:xfrm>
            <a:off x="825092" y="8827560"/>
            <a:ext cx="2891158" cy="390473"/>
          </a:xfrm>
          <a:prstGeom prst="rect">
            <a:avLst/>
          </a:prstGeom>
          <a:noFill/>
          <a:ln>
            <a:noFill/>
          </a:ln>
        </p:spPr>
        <p:txBody>
          <a:bodyPr wrap="square" lIns="0" tIns="0" rIns="0" bIns="0" anchor="t"/>
          <a:lstStyle/>
          <a:p>
            <a:pPr>
              <a:lnSpc>
                <a:spcPts val="1500"/>
              </a:lnSpc>
              <a:tabLst>
                <a:tab pos="1257300" algn="l"/>
              </a:tabLst>
              <a:defRPr lang="en-US"/>
            </a:pPr>
            <a:r>
              <a:rPr lang="en-US" sz="900" dirty="0">
                <a:latin typeface="Arial" panose="020B0604020202020204" pitchFamily="34" charset="0"/>
                <a:cs typeface="Arial" panose="020B0604020202020204" pitchFamily="34" charset="0"/>
              </a:rPr>
              <a:t>Get started today Sign up for your wellbeing program at </a:t>
            </a:r>
            <a:r>
              <a:rPr lang="en-US" sz="900" dirty="0" err="1">
                <a:latin typeface="Arial" panose="020B0604020202020204" pitchFamily="34" charset="0"/>
                <a:cs typeface="Arial" panose="020B0604020202020204" pitchFamily="34" charset="0"/>
              </a:rPr>
              <a:t>join.personifyhealth.com</a:t>
            </a:r>
            <a:r>
              <a:rPr lang="en-US" sz="900" dirty="0">
                <a:latin typeface="Arial" panose="020B0604020202020204" pitchFamily="34" charset="0"/>
                <a:cs typeface="Arial" panose="020B0604020202020204" pitchFamily="34" charset="0"/>
              </a:rPr>
              <a:t>/COMPANY</a:t>
            </a:r>
          </a:p>
        </p:txBody>
      </p:sp>
      <p:sp>
        <p:nvSpPr>
          <p:cNvPr id="3" name="TextBox 2">
            <a:extLst>
              <a:ext uri="{FF2B5EF4-FFF2-40B4-BE49-F238E27FC236}">
                <a16:creationId xmlns:a16="http://schemas.microsoft.com/office/drawing/2014/main" id="{275A991C-D017-481B-9354-1178589741D8}"/>
              </a:ext>
            </a:extLst>
          </p:cNvPr>
          <p:cNvSpPr txBox="1"/>
          <p:nvPr/>
        </p:nvSpPr>
        <p:spPr>
          <a:xfrm>
            <a:off x="825092" y="1622514"/>
            <a:ext cx="2520280" cy="5118709"/>
          </a:xfrm>
          <a:prstGeom prst="rect">
            <a:avLst/>
          </a:prstGeom>
          <a:noFill/>
        </p:spPr>
        <p:txBody>
          <a:bodyPr wrap="square" rtlCol="0">
            <a:spAutoFit/>
          </a:bodyPr>
          <a:lstStyle/>
          <a:p>
            <a:pPr>
              <a:lnSpc>
                <a:spcPts val="2400"/>
              </a:lnSpc>
            </a:pPr>
            <a:r>
              <a:rPr lang="en-US" sz="2400" dirty="0">
                <a:latin typeface="Fira Sans Medium" panose="020B0503050000020004" pitchFamily="34" charset="0"/>
                <a:cs typeface="Arial" panose="020B0604020202020204" pitchFamily="34" charset="0"/>
              </a:rPr>
              <a:t>How to </a:t>
            </a:r>
            <a:br>
              <a:rPr lang="en-US" sz="2400" dirty="0">
                <a:latin typeface="Fira Sans Medium" panose="020B0503050000020004" pitchFamily="34" charset="0"/>
                <a:cs typeface="Arial" panose="020B0604020202020204" pitchFamily="34" charset="0"/>
              </a:rPr>
            </a:br>
            <a:r>
              <a:rPr lang="en-US" sz="2400" dirty="0">
                <a:latin typeface="Fira Sans Medium" panose="020B0503050000020004" pitchFamily="34" charset="0"/>
                <a:cs typeface="Arial" panose="020B0604020202020204" pitchFamily="34" charset="0"/>
              </a:rPr>
              <a:t>connect apps</a:t>
            </a:r>
          </a:p>
          <a:p>
            <a:pPr>
              <a:lnSpc>
                <a:spcPts val="1500"/>
              </a:lnSpc>
            </a:pPr>
            <a:endParaRPr lang="hr-BA" sz="1500" dirty="0">
              <a:latin typeface="Arial" panose="020B0604020202020204" pitchFamily="34" charset="0"/>
              <a:cs typeface="Arial" panose="020B0604020202020204" pitchFamily="34" charset="0"/>
            </a:endParaRPr>
          </a:p>
          <a:p>
            <a:pPr>
              <a:lnSpc>
                <a:spcPts val="1500"/>
              </a:lnSpc>
            </a:pPr>
            <a:endParaRPr lang="hr-BA" sz="1500" dirty="0">
              <a:latin typeface="Arial" panose="020B0604020202020204" pitchFamily="34" charset="0"/>
              <a:cs typeface="Arial" panose="020B0604020202020204" pitchFamily="34" charset="0"/>
            </a:endParaRPr>
          </a:p>
          <a:p>
            <a:pPr>
              <a:lnSpc>
                <a:spcPts val="1500"/>
              </a:lnSpc>
            </a:pPr>
            <a:r>
              <a:rPr lang="hr-BA" sz="1500" dirty="0">
                <a:latin typeface="Fira Sans Medium" panose="020B0503050000020004" pitchFamily="34" charset="0"/>
                <a:cs typeface="Arial" panose="020B0604020202020204" pitchFamily="34" charset="0"/>
              </a:rPr>
              <a:t>Step 1</a:t>
            </a:r>
          </a:p>
          <a:p>
            <a:pPr>
              <a:lnSpc>
                <a:spcPts val="1500"/>
              </a:lnSpc>
            </a:pPr>
            <a:r>
              <a:rPr lang="hr-BA" sz="900" dirty="0">
                <a:latin typeface="Arial" panose="020B0604020202020204" pitchFamily="34" charset="0"/>
                <a:cs typeface="Arial" panose="020B0604020202020204" pitchFamily="34" charset="0"/>
              </a:rPr>
              <a:t>Download the Personify Health mobile app from the App Store or Google Play.</a:t>
            </a:r>
          </a:p>
          <a:p>
            <a:pPr>
              <a:lnSpc>
                <a:spcPts val="1500"/>
              </a:lnSpc>
            </a:pPr>
            <a:endParaRPr lang="hr-BA" sz="900" dirty="0">
              <a:latin typeface="Arial" panose="020B0604020202020204" pitchFamily="34" charset="0"/>
              <a:cs typeface="Arial" panose="020B0604020202020204" pitchFamily="34" charset="0"/>
            </a:endParaRPr>
          </a:p>
          <a:p>
            <a:pPr>
              <a:lnSpc>
                <a:spcPts val="1500"/>
              </a:lnSpc>
            </a:pPr>
            <a:endParaRPr lang="hr-BA" sz="900" dirty="0">
              <a:latin typeface="Arial" panose="020B0604020202020204" pitchFamily="34" charset="0"/>
              <a:cs typeface="Arial" panose="020B0604020202020204" pitchFamily="34" charset="0"/>
            </a:endParaRPr>
          </a:p>
          <a:p>
            <a:pPr>
              <a:lnSpc>
                <a:spcPts val="1500"/>
              </a:lnSpc>
            </a:pPr>
            <a:endParaRPr lang="hr-BA" sz="900" dirty="0">
              <a:latin typeface="Fira Sans Medium" panose="020B0503050000020004" pitchFamily="34" charset="0"/>
              <a:cs typeface="Arial" panose="020B0604020202020204" pitchFamily="34" charset="0"/>
            </a:endParaRPr>
          </a:p>
          <a:p>
            <a:pPr>
              <a:lnSpc>
                <a:spcPts val="1500"/>
              </a:lnSpc>
            </a:pPr>
            <a:r>
              <a:rPr lang="hr-BA" sz="1500" dirty="0">
                <a:latin typeface="Fira Sans Medium" panose="020B0503050000020004" pitchFamily="34" charset="0"/>
                <a:cs typeface="Arial" panose="020B0604020202020204" pitchFamily="34" charset="0"/>
              </a:rPr>
              <a:t>Step 2</a:t>
            </a:r>
          </a:p>
          <a:p>
            <a:pPr>
              <a:lnSpc>
                <a:spcPts val="1500"/>
              </a:lnSpc>
            </a:pPr>
            <a:r>
              <a:rPr lang="hr-BA" sz="900" dirty="0">
                <a:latin typeface="Arial" panose="020B0604020202020204" pitchFamily="34" charset="0"/>
                <a:cs typeface="Arial" panose="020B0604020202020204" pitchFamily="34" charset="0"/>
              </a:rPr>
              <a:t>Go to </a:t>
            </a:r>
            <a:r>
              <a:rPr lang="hr-BA" sz="900" b="1" dirty="0">
                <a:latin typeface="Arial" panose="020B0604020202020204" pitchFamily="34" charset="0"/>
                <a:cs typeface="Arial" panose="020B0604020202020204" pitchFamily="34" charset="0"/>
              </a:rPr>
              <a:t>Profile</a:t>
            </a:r>
            <a:r>
              <a:rPr lang="hr-BA" sz="900" dirty="0">
                <a:latin typeface="Arial" panose="020B0604020202020204" pitchFamily="34" charset="0"/>
                <a:cs typeface="Arial" panose="020B0604020202020204" pitchFamily="34" charset="0"/>
              </a:rPr>
              <a:t> in the menu and choose </a:t>
            </a:r>
            <a:r>
              <a:rPr lang="hr-BA" sz="900" b="1" dirty="0">
                <a:latin typeface="Arial" panose="020B0604020202020204" pitchFamily="34" charset="0"/>
                <a:cs typeface="Arial" panose="020B0604020202020204" pitchFamily="34" charset="0"/>
              </a:rPr>
              <a:t>Devices</a:t>
            </a:r>
            <a:r>
              <a:rPr lang="hr-BA" sz="900" dirty="0">
                <a:latin typeface="Arial" panose="020B0604020202020204" pitchFamily="34" charset="0"/>
                <a:cs typeface="Arial" panose="020B0604020202020204" pitchFamily="34" charset="0"/>
              </a:rPr>
              <a:t> &amp; </a:t>
            </a:r>
            <a:r>
              <a:rPr lang="hr-BA" sz="900" b="1" dirty="0">
                <a:latin typeface="Arial" panose="020B0604020202020204" pitchFamily="34" charset="0"/>
                <a:cs typeface="Arial" panose="020B0604020202020204" pitchFamily="34" charset="0"/>
              </a:rPr>
              <a:t>Apps.</a:t>
            </a:r>
          </a:p>
          <a:p>
            <a:pPr>
              <a:lnSpc>
                <a:spcPts val="1500"/>
              </a:lnSpc>
            </a:pPr>
            <a:endParaRPr lang="hr-BA" sz="900" b="1" dirty="0">
              <a:latin typeface="Arial" panose="020B0604020202020204" pitchFamily="34" charset="0"/>
              <a:cs typeface="Arial" panose="020B0604020202020204" pitchFamily="34" charset="0"/>
            </a:endParaRPr>
          </a:p>
          <a:p>
            <a:pPr>
              <a:lnSpc>
                <a:spcPts val="1500"/>
              </a:lnSpc>
            </a:pPr>
            <a:endParaRPr lang="hr-BA" sz="900" b="1" dirty="0">
              <a:latin typeface="Arial" panose="020B0604020202020204" pitchFamily="34" charset="0"/>
              <a:cs typeface="Arial" panose="020B0604020202020204" pitchFamily="34" charset="0"/>
            </a:endParaRPr>
          </a:p>
          <a:p>
            <a:pPr>
              <a:lnSpc>
                <a:spcPts val="1500"/>
              </a:lnSpc>
            </a:pPr>
            <a:endParaRPr lang="hr-BA" sz="900" dirty="0">
              <a:latin typeface="Fira Sans Medium" panose="020B0503050000020004" pitchFamily="34" charset="0"/>
              <a:cs typeface="Arial" panose="020B0604020202020204" pitchFamily="34" charset="0"/>
            </a:endParaRPr>
          </a:p>
          <a:p>
            <a:pPr>
              <a:lnSpc>
                <a:spcPts val="1500"/>
              </a:lnSpc>
            </a:pPr>
            <a:r>
              <a:rPr lang="hr-BA" sz="1500" dirty="0">
                <a:latin typeface="Fira Sans Medium" panose="020B0503050000020004" pitchFamily="34" charset="0"/>
                <a:cs typeface="Arial" panose="020B0604020202020204" pitchFamily="34" charset="0"/>
              </a:rPr>
              <a:t>Step 3</a:t>
            </a:r>
          </a:p>
          <a:p>
            <a:pPr>
              <a:lnSpc>
                <a:spcPts val="1500"/>
              </a:lnSpc>
            </a:pPr>
            <a:r>
              <a:rPr lang="hr-BA" sz="900" dirty="0">
                <a:latin typeface="Arial" panose="020B0604020202020204" pitchFamily="34" charset="0"/>
                <a:cs typeface="Arial" panose="020B0604020202020204" pitchFamily="34" charset="0"/>
              </a:rPr>
              <a:t>Choose an app and click “</a:t>
            </a:r>
            <a:r>
              <a:rPr lang="hr-BA" sz="900" b="1" dirty="0">
                <a:latin typeface="Arial" panose="020B0604020202020204" pitchFamily="34" charset="0"/>
                <a:cs typeface="Arial" panose="020B0604020202020204" pitchFamily="34" charset="0"/>
              </a:rPr>
              <a:t>Connect.</a:t>
            </a:r>
            <a:r>
              <a:rPr lang="hr-BA" sz="900" dirty="0">
                <a:latin typeface="Arial" panose="020B0604020202020204" pitchFamily="34" charset="0"/>
                <a:cs typeface="Arial" panose="020B0604020202020204" pitchFamily="34" charset="0"/>
              </a:rPr>
              <a:t>”</a:t>
            </a:r>
          </a:p>
          <a:p>
            <a:pPr>
              <a:lnSpc>
                <a:spcPts val="1500"/>
              </a:lnSpc>
            </a:pPr>
            <a:endParaRPr lang="hr-BA" sz="900" dirty="0">
              <a:latin typeface="Arial" panose="020B0604020202020204" pitchFamily="34" charset="0"/>
              <a:cs typeface="Arial" panose="020B0604020202020204" pitchFamily="34" charset="0"/>
            </a:endParaRPr>
          </a:p>
          <a:p>
            <a:pPr>
              <a:lnSpc>
                <a:spcPts val="1500"/>
              </a:lnSpc>
            </a:pPr>
            <a:endParaRPr lang="hr-BA" sz="900" dirty="0">
              <a:latin typeface="Arial" panose="020B0604020202020204" pitchFamily="34" charset="0"/>
              <a:cs typeface="Arial" panose="020B0604020202020204" pitchFamily="34" charset="0"/>
            </a:endParaRPr>
          </a:p>
          <a:p>
            <a:pPr>
              <a:lnSpc>
                <a:spcPts val="1500"/>
              </a:lnSpc>
            </a:pPr>
            <a:endParaRPr lang="hr-BA" sz="900" dirty="0">
              <a:latin typeface="Fira Sans Medium" panose="020B0503050000020004" pitchFamily="34" charset="0"/>
              <a:cs typeface="Arial" panose="020B0604020202020204" pitchFamily="34" charset="0"/>
            </a:endParaRPr>
          </a:p>
          <a:p>
            <a:pPr>
              <a:lnSpc>
                <a:spcPts val="1500"/>
              </a:lnSpc>
            </a:pPr>
            <a:r>
              <a:rPr lang="hr-BA" sz="1500" dirty="0">
                <a:latin typeface="Fira Sans Medium" panose="020B0503050000020004" pitchFamily="34" charset="0"/>
                <a:cs typeface="Arial" panose="020B0604020202020204" pitchFamily="34" charset="0"/>
              </a:rPr>
              <a:t>Step 4</a:t>
            </a:r>
          </a:p>
          <a:p>
            <a:pPr>
              <a:lnSpc>
                <a:spcPts val="1500"/>
              </a:lnSpc>
            </a:pPr>
            <a:r>
              <a:rPr lang="hr-BA" sz="900" dirty="0">
                <a:latin typeface="Arial" panose="020B0604020202020204" pitchFamily="34" charset="0"/>
                <a:cs typeface="Arial" panose="020B0604020202020204" pitchFamily="34" charset="0"/>
              </a:rPr>
              <a:t>Sign in or get connected automatically (depending on the app).</a:t>
            </a:r>
            <a:endParaRPr lang="hr-BA" sz="900" b="1" dirty="0">
              <a:latin typeface="Arial" panose="020B0604020202020204" pitchFamily="34" charset="0"/>
              <a:cs typeface="Arial" panose="020B0604020202020204" pitchFamily="34" charset="0"/>
            </a:endParaRPr>
          </a:p>
          <a:p>
            <a:pPr>
              <a:lnSpc>
                <a:spcPts val="1500"/>
              </a:lnSpc>
            </a:pPr>
            <a:endParaRPr lang="en-US" sz="900" dirty="0">
              <a:latin typeface="Arial" panose="020B0604020202020204" pitchFamily="34" charset="0"/>
              <a:cs typeface="Arial" panose="020B0604020202020204" pitchFamily="34" charset="0"/>
            </a:endParaRPr>
          </a:p>
        </p:txBody>
      </p:sp>
      <p:pic>
        <p:nvPicPr>
          <p:cNvPr id="6" name="Picture 5" descr="A screenshot of a phone&#10;&#10;AI-generated content may be incorrect.">
            <a:extLst>
              <a:ext uri="{FF2B5EF4-FFF2-40B4-BE49-F238E27FC236}">
                <a16:creationId xmlns:a16="http://schemas.microsoft.com/office/drawing/2014/main" id="{8F017EB7-E029-9C36-35F5-E0D685B95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4368" y="1120161"/>
            <a:ext cx="1661405" cy="3301140"/>
          </a:xfrm>
          <a:prstGeom prst="rect">
            <a:avLst/>
          </a:prstGeom>
        </p:spPr>
      </p:pic>
      <p:pic>
        <p:nvPicPr>
          <p:cNvPr id="8" name="Picture 7" descr="A screenshot of a phone&#10;&#10;AI-generated content may be incorrect.">
            <a:extLst>
              <a:ext uri="{FF2B5EF4-FFF2-40B4-BE49-F238E27FC236}">
                <a16:creationId xmlns:a16="http://schemas.microsoft.com/office/drawing/2014/main" id="{B9A3919A-9E4D-B09A-4FA7-36538AC492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368" y="4918733"/>
            <a:ext cx="1665049" cy="3301141"/>
          </a:xfrm>
          <a:prstGeom prst="rect">
            <a:avLst/>
          </a:prstGeom>
        </p:spPr>
      </p:pic>
      <p:pic>
        <p:nvPicPr>
          <p:cNvPr id="12" name="Picture 11" descr="A yellow circle with a blue and black logo&#10;&#10;AI-generated content may be incorrect.">
            <a:extLst>
              <a:ext uri="{FF2B5EF4-FFF2-40B4-BE49-F238E27FC236}">
                <a16:creationId xmlns:a16="http://schemas.microsoft.com/office/drawing/2014/main" id="{1D68D8A7-36CB-4684-9BE4-A197B7B62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14477">
            <a:off x="3185273" y="5604431"/>
            <a:ext cx="1222410" cy="1354706"/>
          </a:xfrm>
          <a:prstGeom prst="rect">
            <a:avLst/>
          </a:prstGeom>
        </p:spPr>
      </p:pic>
      <p:sp>
        <p:nvSpPr>
          <p:cNvPr id="16" name="Slide Number Placeholder 6">
            <a:extLst>
              <a:ext uri="{FF2B5EF4-FFF2-40B4-BE49-F238E27FC236}">
                <a16:creationId xmlns:a16="http://schemas.microsoft.com/office/drawing/2014/main" id="{6D9C5919-2F09-6801-734A-AC5C2D571CA3}"/>
              </a:ext>
            </a:extLst>
          </p:cNvPr>
          <p:cNvSpPr txBox="1">
            <a:spLocks/>
          </p:cNvSpPr>
          <p:nvPr/>
        </p:nvSpPr>
        <p:spPr>
          <a:xfrm>
            <a:off x="2344249" y="9544893"/>
            <a:ext cx="5029200" cy="215444"/>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03C44"/>
                </a:solidFill>
                <a:latin typeface="Arial"/>
                <a:cs typeface="Arial"/>
              </a:rPr>
              <a:t>© </a:t>
            </a:r>
            <a:r>
              <a:rPr lang="en-US" sz="800" dirty="0">
                <a:solidFill>
                  <a:srgbClr val="003C44"/>
                </a:solidFill>
                <a:latin typeface="Arial"/>
                <a:cs typeface="Arial"/>
              </a:rPr>
              <a:t>Personify Health 2024. All rights reserved.•  </a:t>
            </a:r>
            <a:r>
              <a:rPr lang="en-US" sz="700" dirty="0">
                <a:solidFill>
                  <a:srgbClr val="003C44"/>
                </a:solidFill>
                <a:latin typeface="Arial"/>
                <a:ea typeface="Lato"/>
                <a:cs typeface="Arial"/>
              </a:rPr>
              <a:t>PAGE</a:t>
            </a:r>
            <a:r>
              <a:rPr lang="en-US" altLang="en-US" sz="700" dirty="0">
                <a:solidFill>
                  <a:srgbClr val="003C44"/>
                </a:solidFill>
                <a:latin typeface="Arial"/>
                <a:ea typeface="Lato"/>
                <a:cs typeface="Arial"/>
              </a:rPr>
              <a:t> </a:t>
            </a:r>
            <a:fld id="{EA074FBA-3698-4821-9DBB-408F845A2519}" type="slidenum">
              <a:rPr lang="en-US" sz="700" smtClean="0">
                <a:solidFill>
                  <a:srgbClr val="003C44"/>
                </a:solidFill>
                <a:latin typeface="Arial"/>
                <a:cs typeface="Arial"/>
              </a:rPr>
              <a:pPr algn="r"/>
              <a:t>3</a:t>
            </a:fld>
            <a:endParaRPr lang="en-US" sz="700" dirty="0">
              <a:solidFill>
                <a:srgbClr val="003C44"/>
              </a:solidFill>
              <a:latin typeface="Arial"/>
              <a:cs typeface="Arial"/>
            </a:endParaRPr>
          </a:p>
        </p:txBody>
      </p:sp>
      <p:grpSp>
        <p:nvGrpSpPr>
          <p:cNvPr id="20" name="Graphic 42">
            <a:extLst>
              <a:ext uri="{FF2B5EF4-FFF2-40B4-BE49-F238E27FC236}">
                <a16:creationId xmlns:a16="http://schemas.microsoft.com/office/drawing/2014/main" id="{6927A105-67AB-1045-4DDD-21AEEBEA5E89}"/>
              </a:ext>
            </a:extLst>
          </p:cNvPr>
          <p:cNvGrpSpPr/>
          <p:nvPr/>
        </p:nvGrpSpPr>
        <p:grpSpPr>
          <a:xfrm>
            <a:off x="7066978" y="330538"/>
            <a:ext cx="271249" cy="329759"/>
            <a:chOff x="3767328" y="584640"/>
            <a:chExt cx="4691348" cy="5703288"/>
          </a:xfrm>
          <a:solidFill>
            <a:srgbClr val="003C44"/>
          </a:solidFill>
        </p:grpSpPr>
        <p:sp>
          <p:nvSpPr>
            <p:cNvPr id="21" name="Freeform 20">
              <a:extLst>
                <a:ext uri="{FF2B5EF4-FFF2-40B4-BE49-F238E27FC236}">
                  <a16:creationId xmlns:a16="http://schemas.microsoft.com/office/drawing/2014/main" id="{CDA16554-EFD7-707B-E559-C66A941E54F3}"/>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dirty="0"/>
            </a:p>
          </p:txBody>
        </p:sp>
        <p:sp>
          <p:nvSpPr>
            <p:cNvPr id="22" name="Freeform 8">
              <a:extLst>
                <a:ext uri="{FF2B5EF4-FFF2-40B4-BE49-F238E27FC236}">
                  <a16:creationId xmlns:a16="http://schemas.microsoft.com/office/drawing/2014/main" id="{0B5AFF1C-029F-DD8F-0FEB-D57799FF2E46}"/>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51C63E2C-8C7D-CB7D-777E-A542B32E3AC5}"/>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Custom 2">
      <a:dk1>
        <a:srgbClr val="003B44"/>
      </a:dk1>
      <a:lt1>
        <a:srgbClr val="FEFFFF"/>
      </a:lt1>
      <a:dk2>
        <a:srgbClr val="003B44"/>
      </a:dk2>
      <a:lt2>
        <a:srgbClr val="F4F3E6"/>
      </a:lt2>
      <a:accent1>
        <a:srgbClr val="FECB0E"/>
      </a:accent1>
      <a:accent2>
        <a:srgbClr val="7FD8B8"/>
      </a:accent2>
      <a:accent3>
        <a:srgbClr val="F5F4E6"/>
      </a:accent3>
      <a:accent4>
        <a:srgbClr val="EC5301"/>
      </a:accent4>
      <a:accent5>
        <a:srgbClr val="003B44"/>
      </a:accent5>
      <a:accent6>
        <a:srgbClr val="DAF8FA"/>
      </a:accent6>
      <a:hlink>
        <a:srgbClr val="003B44"/>
      </a:hlink>
      <a:folHlink>
        <a:srgbClr val="003B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7384554-7bde-46c7-b2e2-e7407604d544">
      <UserInfo>
        <DisplayName>Kayla Smith</DisplayName>
        <AccountId>135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0C4EBCAEBA5409CEFA22061C11D28" ma:contentTypeVersion="12" ma:contentTypeDescription="Create a new document." ma:contentTypeScope="" ma:versionID="cf769e98f0db1bafb73932898b5dc365">
  <xsd:schema xmlns:xsd="http://www.w3.org/2001/XMLSchema" xmlns:xs="http://www.w3.org/2001/XMLSchema" xmlns:p="http://schemas.microsoft.com/office/2006/metadata/properties" xmlns:ns2="38fbdfde-3104-4524-abbb-ccd253ab6e71" xmlns:ns3="77384554-7bde-46c7-b2e2-e7407604d544" targetNamespace="http://schemas.microsoft.com/office/2006/metadata/properties" ma:root="true" ma:fieldsID="aaa7ccfc98c378897601f0956a6aabe2" ns2:_="" ns3:_="">
    <xsd:import namespace="38fbdfde-3104-4524-abbb-ccd253ab6e71"/>
    <xsd:import namespace="77384554-7bde-46c7-b2e2-e7407604d5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Location"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bdfde-3104-4524-abbb-ccd253ab6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384554-7bde-46c7-b2e2-e7407604d5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DC31A1-EB29-4559-8E29-33BC6CABC29B}">
  <ds:schemaRef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77384554-7bde-46c7-b2e2-e7407604d544"/>
    <ds:schemaRef ds:uri="38fbdfde-3104-4524-abbb-ccd253ab6e71"/>
    <ds:schemaRef ds:uri="http://purl.org/dc/terms/"/>
  </ds:schemaRefs>
</ds:datastoreItem>
</file>

<file path=customXml/itemProps2.xml><?xml version="1.0" encoding="utf-8"?>
<ds:datastoreItem xmlns:ds="http://schemas.openxmlformats.org/officeDocument/2006/customXml" ds:itemID="{D549EEE4-54E0-4D1A-8C2E-DF9C7663A83E}">
  <ds:schemaRefs>
    <ds:schemaRef ds:uri="http://schemas.microsoft.com/sharepoint/v3/contenttype/forms"/>
  </ds:schemaRefs>
</ds:datastoreItem>
</file>

<file path=customXml/itemProps3.xml><?xml version="1.0" encoding="utf-8"?>
<ds:datastoreItem xmlns:ds="http://schemas.openxmlformats.org/officeDocument/2006/customXml" ds:itemID="{EB621D9B-0F5F-4016-AD99-671FCD038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bdfde-3104-4524-abbb-ccd253ab6e71"/>
    <ds:schemaRef ds:uri="77384554-7bde-46c7-b2e2-e7407604d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1199</TotalTime>
  <Words>448</Words>
  <Application>Microsoft Macintosh PowerPoint</Application>
  <PresentationFormat>Custom</PresentationFormat>
  <Paragraphs>41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Fira Sans Medium</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Kyleen Hill</cp:lastModifiedBy>
  <cp:revision>77</cp:revision>
  <dcterms:modified xsi:type="dcterms:W3CDTF">2025-02-21T18:05:25Z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0x010100B320C4EBCAEBA5409CEFA22061C11D28</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SIP_Label_274d8532-6c9a-454b-b8ef-460fecfbfa26_Enabled">
    <vt:lpwstr>true</vt:lpwstr>
  </property>
  <property fmtid="{D5CDD505-2E9C-101B-9397-08002B2CF9AE}" pid="10" name="MSIP_Label_274d8532-6c9a-454b-b8ef-460fecfbfa26_SetDate">
    <vt:lpwstr>2025-02-12T17:50:12Z</vt:lpwstr>
  </property>
  <property fmtid="{D5CDD505-2E9C-101B-9397-08002B2CF9AE}" pid="11" name="MSIP_Label_274d8532-6c9a-454b-b8ef-460fecfbfa26_Method">
    <vt:lpwstr>Privileged</vt:lpwstr>
  </property>
  <property fmtid="{D5CDD505-2E9C-101B-9397-08002B2CF9AE}" pid="12" name="MSIP_Label_274d8532-6c9a-454b-b8ef-460fecfbfa26_Name">
    <vt:lpwstr>Personify Health Confidential</vt:lpwstr>
  </property>
  <property fmtid="{D5CDD505-2E9C-101B-9397-08002B2CF9AE}" pid="13" name="MSIP_Label_274d8532-6c9a-454b-b8ef-460fecfbfa26_SiteId">
    <vt:lpwstr>b123a16e-892b-4cf6-a55a-6f8c7606a035</vt:lpwstr>
  </property>
  <property fmtid="{D5CDD505-2E9C-101B-9397-08002B2CF9AE}" pid="14" name="MSIP_Label_274d8532-6c9a-454b-b8ef-460fecfbfa26_ActionId">
    <vt:lpwstr>49b76656-9c44-43d7-a547-14e0f2d81cac</vt:lpwstr>
  </property>
  <property fmtid="{D5CDD505-2E9C-101B-9397-08002B2CF9AE}" pid="15" name="MSIP_Label_274d8532-6c9a-454b-b8ef-460fecfbfa26_ContentBits">
    <vt:lpwstr>2</vt:lpwstr>
  </property>
  <property fmtid="{D5CDD505-2E9C-101B-9397-08002B2CF9AE}" pid="16" name="MSIP_Label_274d8532-6c9a-454b-b8ef-460fecfbfa26_Tag">
    <vt:lpwstr>50, 0, 1, 1</vt:lpwstr>
  </property>
  <property fmtid="{D5CDD505-2E9C-101B-9397-08002B2CF9AE}" pid="17" name="ClassificationContentMarkingFooterLocations">
    <vt:lpwstr>Office Theme:4</vt:lpwstr>
  </property>
  <property fmtid="{D5CDD505-2E9C-101B-9397-08002B2CF9AE}" pid="18" name="ClassificationContentMarkingFooterText">
    <vt:lpwstr>Personify Health Confidential</vt:lpwstr>
  </property>
</Properties>
</file>