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8" r:id="rId4"/>
  </p:sldMasterIdLst>
  <p:notesMasterIdLst>
    <p:notesMasterId r:id="rId39"/>
  </p:notesMasterIdLst>
  <p:sldIdLst>
    <p:sldId id="2147481568" r:id="rId5"/>
    <p:sldId id="2147481637" r:id="rId6"/>
    <p:sldId id="2147481463" r:id="rId7"/>
    <p:sldId id="2147481640" r:id="rId8"/>
    <p:sldId id="2147481652" r:id="rId9"/>
    <p:sldId id="2147481580" r:id="rId10"/>
    <p:sldId id="2147481653" r:id="rId11"/>
    <p:sldId id="2147481654" r:id="rId12"/>
    <p:sldId id="2147481656" r:id="rId13"/>
    <p:sldId id="2147481655" r:id="rId14"/>
    <p:sldId id="2147481659" r:id="rId15"/>
    <p:sldId id="2147481661" r:id="rId16"/>
    <p:sldId id="2147481660" r:id="rId17"/>
    <p:sldId id="2147481657" r:id="rId18"/>
    <p:sldId id="2147481666" r:id="rId19"/>
    <p:sldId id="2147481658" r:id="rId20"/>
    <p:sldId id="2147481662" r:id="rId21"/>
    <p:sldId id="2147481663" r:id="rId22"/>
    <p:sldId id="2147481678" r:id="rId23"/>
    <p:sldId id="2147481664" r:id="rId24"/>
    <p:sldId id="2147481665" r:id="rId25"/>
    <p:sldId id="2147481667" r:id="rId26"/>
    <p:sldId id="2147481671" r:id="rId27"/>
    <p:sldId id="2147481673" r:id="rId28"/>
    <p:sldId id="2147481674" r:id="rId29"/>
    <p:sldId id="2147481675" r:id="rId30"/>
    <p:sldId id="2147481676" r:id="rId31"/>
    <p:sldId id="2147481668" r:id="rId32"/>
    <p:sldId id="2147481679" r:id="rId33"/>
    <p:sldId id="2147481680" r:id="rId34"/>
    <p:sldId id="2147481672" r:id="rId35"/>
    <p:sldId id="2147481669" r:id="rId36"/>
    <p:sldId id="2147481670" r:id="rId37"/>
    <p:sldId id="21474815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id="{8374DFDA-FC57-FB41-AED1-33AB6B2F1FA4}">
          <p14:sldIdLst>
            <p14:sldId id="2147481568"/>
            <p14:sldId id="2147481637"/>
            <p14:sldId id="2147481463"/>
            <p14:sldId id="2147481640"/>
            <p14:sldId id="2147481652"/>
            <p14:sldId id="2147481580"/>
            <p14:sldId id="2147481653"/>
            <p14:sldId id="2147481654"/>
            <p14:sldId id="2147481656"/>
            <p14:sldId id="2147481655"/>
            <p14:sldId id="2147481659"/>
            <p14:sldId id="2147481661"/>
            <p14:sldId id="2147481660"/>
            <p14:sldId id="2147481657"/>
            <p14:sldId id="2147481666"/>
            <p14:sldId id="2147481658"/>
            <p14:sldId id="2147481662"/>
            <p14:sldId id="2147481663"/>
            <p14:sldId id="2147481678"/>
            <p14:sldId id="2147481664"/>
            <p14:sldId id="2147481665"/>
            <p14:sldId id="2147481667"/>
            <p14:sldId id="2147481671"/>
            <p14:sldId id="2147481673"/>
            <p14:sldId id="2147481674"/>
            <p14:sldId id="2147481675"/>
            <p14:sldId id="2147481676"/>
            <p14:sldId id="2147481668"/>
            <p14:sldId id="2147481679"/>
            <p14:sldId id="2147481680"/>
            <p14:sldId id="2147481672"/>
            <p14:sldId id="2147481669"/>
            <p14:sldId id="2147481670"/>
            <p14:sldId id="21474815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BB3D08-97A9-AC30-F638-BE9033AE3D7E}" name="Laura Walmsley" initials="LW" userId="S::laura.walmsley@virginpulse.com::5104fcdb-8b8f-4914-8f0e-5d3f1cbadf47" providerId="AD"/>
  <p188:author id="{11736327-4242-6ADB-507B-A58C0E4E716C}" name="Jose Corral" initials="JC" userId="S::jcorral_healthcomp.com#ext#@virginpulse.onmicrosoft.com::012e3f50-f381-40c0-a6c8-c0f58874994f" providerId="AD"/>
  <p188:author id="{A5AB9B2D-47C4-D4DE-BF04-0181F255AB69}" name="Kacey Rasmussen" initials="" userId="S::Kacey.Rasmussen@virginpulse.com::9649692f-b114-4013-988d-da017952596a" providerId="AD"/>
  <p188:author id="{D429E530-F5A2-A556-2C51-1A5D1EDCD640}" name="Tucker Gniewek" initials="TG" userId="S::tgniewek_healthcomp.com#ext#@virginpulse.onmicrosoft.com::73a8f7e3-156c-4a06-8c27-cb3a48f99f0c" providerId="AD"/>
  <p188:author id="{FC7DC43A-2704-0426-A050-AD3667B4E8C1}" name="Jeff Yoshimura" initials="JY" userId="S::jeff.yoshimura@virginpulse.com::c7531e5f-d344-4578-be8f-0c980ea3f55e" providerId="AD"/>
  <p188:author id="{4018463F-6E4E-4498-4E91-9262C61ACCCF}" name="Elena Bertrand" initials="EB" userId="S::elena.bertrand@virginpulse.com::5d6cb544-2449-40ea-8cc9-0ef2d5f597ef" providerId="AD"/>
  <p188:author id="{77E3BF4A-2C91-3AE8-EF79-B4F7FA02BAD9}" name="Justin Tran | HealthComp" initials="JT|H" userId="S::jtran@healthcomp.com::89547309-0f2a-47ee-b8c4-e7d69ff67087" providerId="AD"/>
  <p188:author id="{63731E50-CC31-0243-4E08-21DD5AC08A53}" name="Brian Strathdee" initials="BS" userId="S::brian.strathdee@virginpulse.com::61d41d5a-eb5e-43df-a72c-10cd2bc99c17" providerId="AD"/>
  <p188:author id="{6A506C5A-0075-18B1-4A77-D45F2E1BFD36}" name="Hali Dengenis" initials="HD" userId="S::hali.dengenis@virginpulse.com::11f7c2ad-cfef-4c30-92c5-7009761c74e1" providerId="AD"/>
  <p188:author id="{29518560-D6FD-0CCC-7F6F-598146F71C88}" name="Paige Lapen" initials="" userId="S::Paige.Lapen@virginpulse.com::83ce4868-3555-4e3a-b8eb-e8d1aa85c091" providerId="AD"/>
  <p188:author id="{7CD56D6D-42C1-EE6D-05AE-09D272AD6984}" name="Paige Lapen" initials="PL" userId="S::paige.lapen@virginpulse.com::83ce4868-3555-4e3a-b8eb-e8d1aa85c091" providerId="AD"/>
  <p188:author id="{0557B176-6EC5-F11E-8189-94CBAB5AD3B3}" name="Erica Morgenstern" initials="" userId="S::Erica.Morgenstern@virginpulse.com::92b6b56d-893e-430e-bcfa-7888d1b5b8e5" providerId="AD"/>
  <p188:author id="{64300D87-48D1-8CE5-AB81-05FFDB55A7AE}" name="Chris Michalak" initials="CM" userId="S::Christopher.Michalak@virginpulse.com::85ff877b-67d5-4e43-937e-11ee18dbbd49" providerId="AD"/>
  <p188:author id="{CE0C949C-EE31-53B0-D372-74C2186ACF29}" name="Molly Bullington" initials="MB" userId="S::molly.bullington@virginpulse.com::dc19d543-5d06-4d16-aeaf-a668b36eef9b" providerId="AD"/>
  <p188:author id="{68CE9CA8-AB5C-D736-DFC8-9B67E7049308}" name="Elena Bertrand" initials="" userId="S::Elena.Bertrand@virginpulse.com::5d6cb544-2449-40ea-8cc9-0ef2d5f597ef" providerId="AD"/>
  <p188:author id="{E1DA69A9-90F4-E620-7096-B760D7009BA5}" name="Ali Gruber" initials="AG" userId="S::allison.gruber@virginpulse.com::be002ce1-cf15-4496-91b0-3bdcec150372" providerId="AD"/>
  <p188:author id="{261AF1AD-675E-8C6D-3CAF-7FA6FC98D819}" name="Divya Errabelli" initials="DE" userId="S::divya.errabelli@virginpulse.com::c306d0d6-858e-4611-9a99-95c79966fcbf" providerId="AD"/>
  <p188:author id="{8F9331BB-27F7-255E-75C0-D861ABD052BB}" name="Sharleen Spangler" initials="SS" userId="S::sharleen.spangler@virginpulse.com::5bbc46f5-7973-4dec-b57c-34924e9af1e3" providerId="AD"/>
  <p188:author id="{449005BD-82A0-E5CB-CEED-AF2345B9E08A}" name="Brian Strathdee" initials="" userId="S::Brian.Strathdee@virginpulse.com::61d41d5a-eb5e-43df-a72c-10cd2bc99c17" providerId="AD"/>
  <p188:author id="{2E4DE8C4-2096-5FF6-5AB7-C6E2ECD75149}" name="Sharleen Spangler" initials="SS" userId="S::Sharleen.Spangler@virginpulse.com::5bbc46f5-7973-4dec-b57c-34924e9af1e3" providerId="AD"/>
  <p188:author id="{142939C8-0C33-99D0-50B5-FD322D65E1BD}" name="Justin Tran" initials="JT" userId="S::jtran_healthcomp.com#ext#@virginpulse.onmicrosoft.com::182a025a-8add-4bb8-928d-93b4e1510d03" providerId="AD"/>
  <p188:author id="{721F75FB-6FE2-F925-8EE7-70E9F790C4CF}" name="Shelly Kelsey" initials="SK" userId="S::skelsey_healthcomp.com#ext#@virginpulse.onmicrosoft.com::5d0edf74-13ca-44b8-86c1-98a9aaff8c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2A2A"/>
    <a:srgbClr val="E7E8E9"/>
    <a:srgbClr val="DCF1F6"/>
    <a:srgbClr val="003C44"/>
    <a:srgbClr val="E0DDD2"/>
    <a:srgbClr val="228377"/>
    <a:srgbClr val="C5EAE1"/>
    <a:srgbClr val="003C42"/>
    <a:srgbClr val="FDD31D"/>
    <a:srgbClr val="0941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1"/>
    <p:restoredTop sz="96087"/>
  </p:normalViewPr>
  <p:slideViewPr>
    <p:cSldViewPr snapToGrid="0">
      <p:cViewPr varScale="1">
        <p:scale>
          <a:sx n="120" d="100"/>
          <a:sy n="120" d="100"/>
        </p:scale>
        <p:origin x="592"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44105-7BF8-E141-940A-8B4A7A77671A}" type="datetimeFigureOut">
              <a:rPr lang="en-US" smtClean="0"/>
              <a:t>9/13/24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197AB-48A1-004D-BE83-6293C55B28CB}" type="slidenum">
              <a:rPr lang="en-US" smtClean="0"/>
              <a:t>‹#›</a:t>
            </a:fld>
            <a:endParaRPr lang="en-US"/>
          </a:p>
        </p:txBody>
      </p:sp>
    </p:spTree>
    <p:extLst>
      <p:ext uri="{BB962C8B-B14F-4D97-AF65-F5344CB8AC3E}">
        <p14:creationId xmlns:p14="http://schemas.microsoft.com/office/powerpoint/2010/main" val="332919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6197AB-48A1-004D-BE83-6293C55B28CB}" type="slidenum">
              <a:rPr lang="en-US" smtClean="0"/>
              <a:t>1</a:t>
            </a:fld>
            <a:endParaRPr lang="en-US"/>
          </a:p>
        </p:txBody>
      </p:sp>
    </p:spTree>
    <p:extLst>
      <p:ext uri="{BB962C8B-B14F-4D97-AF65-F5344CB8AC3E}">
        <p14:creationId xmlns:p14="http://schemas.microsoft.com/office/powerpoint/2010/main" val="42167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399F-56AB-1C89-34E9-4C39BCAE5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9BDD7-6CB8-11E9-DB1D-9EF548CE8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13AE0-4264-7649-E059-46347515F29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547F8075-A863-CE44-DA17-EFA24BCB2543}"/>
              </a:ext>
            </a:extLst>
          </p:cNvPr>
          <p:cNvSpPr>
            <a:spLocks noGrp="1"/>
          </p:cNvSpPr>
          <p:nvPr>
            <p:ph type="sldNum" sz="quarter" idx="5"/>
          </p:nvPr>
        </p:nvSpPr>
        <p:spPr/>
        <p:txBody>
          <a:bodyPr/>
          <a:lstStyle/>
          <a:p>
            <a:fld id="{1C6197AB-48A1-004D-BE83-6293C55B28CB}" type="slidenum">
              <a:rPr lang="en-US" smtClean="0"/>
              <a:t>11</a:t>
            </a:fld>
            <a:endParaRPr lang="en-US"/>
          </a:p>
        </p:txBody>
      </p:sp>
    </p:spTree>
    <p:extLst>
      <p:ext uri="{BB962C8B-B14F-4D97-AF65-F5344CB8AC3E}">
        <p14:creationId xmlns:p14="http://schemas.microsoft.com/office/powerpoint/2010/main" val="398923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B180-B3A8-C660-D2A8-8F1096C53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7B32A-8136-4AED-79DD-47744916E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FDED2-1AA1-5B74-8EEC-13242B55A16C}"/>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9A21CBB5-52DF-6C22-173D-BB73C8798D51}"/>
              </a:ext>
            </a:extLst>
          </p:cNvPr>
          <p:cNvSpPr>
            <a:spLocks noGrp="1"/>
          </p:cNvSpPr>
          <p:nvPr>
            <p:ph type="sldNum" sz="quarter" idx="5"/>
          </p:nvPr>
        </p:nvSpPr>
        <p:spPr/>
        <p:txBody>
          <a:bodyPr/>
          <a:lstStyle/>
          <a:p>
            <a:fld id="{1C6197AB-48A1-004D-BE83-6293C55B28CB}" type="slidenum">
              <a:rPr lang="en-US" smtClean="0"/>
              <a:t>12</a:t>
            </a:fld>
            <a:endParaRPr lang="en-US"/>
          </a:p>
        </p:txBody>
      </p:sp>
    </p:spTree>
    <p:extLst>
      <p:ext uri="{BB962C8B-B14F-4D97-AF65-F5344CB8AC3E}">
        <p14:creationId xmlns:p14="http://schemas.microsoft.com/office/powerpoint/2010/main" val="206801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1E9C-2B78-F85F-3620-B0FCEBECD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F2F1A-014F-3C52-6C4E-15B0B4855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9E9DC-8816-4C22-C9C0-A2FBF8426E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F95920D4-6011-482F-4515-EB92D82AFF2B}"/>
              </a:ext>
            </a:extLst>
          </p:cNvPr>
          <p:cNvSpPr>
            <a:spLocks noGrp="1"/>
          </p:cNvSpPr>
          <p:nvPr>
            <p:ph type="sldNum" sz="quarter" idx="5"/>
          </p:nvPr>
        </p:nvSpPr>
        <p:spPr/>
        <p:txBody>
          <a:bodyPr/>
          <a:lstStyle/>
          <a:p>
            <a:fld id="{1C6197AB-48A1-004D-BE83-6293C55B28CB}" type="slidenum">
              <a:rPr lang="en-US" smtClean="0"/>
              <a:t>13</a:t>
            </a:fld>
            <a:endParaRPr lang="en-US"/>
          </a:p>
        </p:txBody>
      </p:sp>
    </p:spTree>
    <p:extLst>
      <p:ext uri="{BB962C8B-B14F-4D97-AF65-F5344CB8AC3E}">
        <p14:creationId xmlns:p14="http://schemas.microsoft.com/office/powerpoint/2010/main" val="288273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3E33-7DA5-3CB0-3691-A0B612F96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6AF4E-A774-F135-1F39-18C82ADDE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2C34C-7162-0634-E73F-263A5354A53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3F78259D-A255-F594-81D7-78F277026CF9}"/>
              </a:ext>
            </a:extLst>
          </p:cNvPr>
          <p:cNvSpPr>
            <a:spLocks noGrp="1"/>
          </p:cNvSpPr>
          <p:nvPr>
            <p:ph type="sldNum" sz="quarter" idx="5"/>
          </p:nvPr>
        </p:nvSpPr>
        <p:spPr/>
        <p:txBody>
          <a:bodyPr/>
          <a:lstStyle/>
          <a:p>
            <a:fld id="{1C6197AB-48A1-004D-BE83-6293C55B28CB}" type="slidenum">
              <a:rPr lang="en-US" smtClean="0"/>
              <a:t>14</a:t>
            </a:fld>
            <a:endParaRPr lang="en-US"/>
          </a:p>
        </p:txBody>
      </p:sp>
    </p:spTree>
    <p:extLst>
      <p:ext uri="{BB962C8B-B14F-4D97-AF65-F5344CB8AC3E}">
        <p14:creationId xmlns:p14="http://schemas.microsoft.com/office/powerpoint/2010/main" val="19215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5F61F-6DE2-5F70-6A6D-781E5D799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14164-FE38-0289-7747-763DFD38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17D58-78FC-1899-414F-07B0F728165F}"/>
              </a:ext>
            </a:extLst>
          </p:cNvPr>
          <p:cNvSpPr>
            <a:spLocks noGrp="1"/>
          </p:cNvSpPr>
          <p:nvPr>
            <p:ph type="body" idx="1"/>
          </p:nvPr>
        </p:nvSpPr>
        <p:spPr/>
        <p:txBody>
          <a:bodyPr/>
          <a:lstStyle/>
          <a:p>
            <a:pPr marL="228600" indent="-228600">
              <a:buAutoNum type="arabicParenR"/>
            </a:pPr>
            <a:r>
              <a:rPr lang="en-US">
                <a:cs typeface="Calibri"/>
              </a:rPr>
              <a:t>https://</a:t>
            </a:r>
            <a:r>
              <a:rPr lang="en-US" err="1">
                <a:cs typeface="Calibri"/>
              </a:rPr>
              <a:t>www.who.int</a:t>
            </a:r>
            <a:r>
              <a:rPr lang="en-US">
                <a:cs typeface="Calibri"/>
              </a:rPr>
              <a:t>/news-room/fact-sheets/detail/physical-activity</a:t>
            </a:r>
          </a:p>
        </p:txBody>
      </p:sp>
      <p:sp>
        <p:nvSpPr>
          <p:cNvPr id="4" name="Slide Number Placeholder 3">
            <a:extLst>
              <a:ext uri="{FF2B5EF4-FFF2-40B4-BE49-F238E27FC236}">
                <a16:creationId xmlns:a16="http://schemas.microsoft.com/office/drawing/2014/main" id="{2E5D6952-E16D-E7B8-DF31-65C1C9C46249}"/>
              </a:ext>
            </a:extLst>
          </p:cNvPr>
          <p:cNvSpPr>
            <a:spLocks noGrp="1"/>
          </p:cNvSpPr>
          <p:nvPr>
            <p:ph type="sldNum" sz="quarter" idx="5"/>
          </p:nvPr>
        </p:nvSpPr>
        <p:spPr/>
        <p:txBody>
          <a:bodyPr/>
          <a:lstStyle/>
          <a:p>
            <a:fld id="{1C6197AB-48A1-004D-BE83-6293C55B28CB}" type="slidenum">
              <a:rPr lang="en-US" smtClean="0"/>
              <a:t>15</a:t>
            </a:fld>
            <a:endParaRPr lang="en-US"/>
          </a:p>
        </p:txBody>
      </p:sp>
    </p:spTree>
    <p:extLst>
      <p:ext uri="{BB962C8B-B14F-4D97-AF65-F5344CB8AC3E}">
        <p14:creationId xmlns:p14="http://schemas.microsoft.com/office/powerpoint/2010/main" val="82261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16</a:t>
            </a:fld>
            <a:endParaRPr lang="en-US"/>
          </a:p>
        </p:txBody>
      </p:sp>
    </p:spTree>
    <p:extLst>
      <p:ext uri="{BB962C8B-B14F-4D97-AF65-F5344CB8AC3E}">
        <p14:creationId xmlns:p14="http://schemas.microsoft.com/office/powerpoint/2010/main" val="139631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17</a:t>
            </a:fld>
            <a:endParaRPr lang="en-US"/>
          </a:p>
        </p:txBody>
      </p:sp>
    </p:spTree>
    <p:extLst>
      <p:ext uri="{BB962C8B-B14F-4D97-AF65-F5344CB8AC3E}">
        <p14:creationId xmlns:p14="http://schemas.microsoft.com/office/powerpoint/2010/main" val="147201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18</a:t>
            </a:fld>
            <a:endParaRPr lang="en-US"/>
          </a:p>
        </p:txBody>
      </p:sp>
    </p:spTree>
    <p:extLst>
      <p:ext uri="{BB962C8B-B14F-4D97-AF65-F5344CB8AC3E}">
        <p14:creationId xmlns:p14="http://schemas.microsoft.com/office/powerpoint/2010/main" val="3412963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19</a:t>
            </a:fld>
            <a:endParaRPr lang="en-US"/>
          </a:p>
        </p:txBody>
      </p:sp>
    </p:spTree>
    <p:extLst>
      <p:ext uri="{BB962C8B-B14F-4D97-AF65-F5344CB8AC3E}">
        <p14:creationId xmlns:p14="http://schemas.microsoft.com/office/powerpoint/2010/main" val="352683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0D79-B9E6-0F3C-9B7B-B8B0B08EA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938C9-B010-39D8-3AEB-779A598DC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32C4A-F8C7-36E4-F8BA-4C3FBBC0EB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1FCF33C8-D779-D17A-21F5-FB6D0838C764}"/>
              </a:ext>
            </a:extLst>
          </p:cNvPr>
          <p:cNvSpPr>
            <a:spLocks noGrp="1"/>
          </p:cNvSpPr>
          <p:nvPr>
            <p:ph type="sldNum" sz="quarter" idx="5"/>
          </p:nvPr>
        </p:nvSpPr>
        <p:spPr/>
        <p:txBody>
          <a:bodyPr/>
          <a:lstStyle/>
          <a:p>
            <a:fld id="{1C6197AB-48A1-004D-BE83-6293C55B28CB}" type="slidenum">
              <a:rPr lang="en-US" smtClean="0"/>
              <a:t>20</a:t>
            </a:fld>
            <a:endParaRPr lang="en-US"/>
          </a:p>
        </p:txBody>
      </p:sp>
    </p:spTree>
    <p:extLst>
      <p:ext uri="{BB962C8B-B14F-4D97-AF65-F5344CB8AC3E}">
        <p14:creationId xmlns:p14="http://schemas.microsoft.com/office/powerpoint/2010/main" val="49880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3EE2C-7576-5C9B-857D-81958158C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7780E-5AF2-64E5-D151-E3AC248B8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D2E0A-2D5D-C666-44B9-C2622993B5FF}"/>
              </a:ext>
            </a:extLst>
          </p:cNvPr>
          <p:cNvSpPr>
            <a:spLocks noGrp="1"/>
          </p:cNvSpPr>
          <p:nvPr>
            <p:ph type="body" idx="1"/>
          </p:nvPr>
        </p:nvSpPr>
        <p:spPr/>
        <p:txBody>
          <a:bodyPr/>
          <a:lstStyle/>
          <a:p>
            <a:pPr marL="171450" indent="-171450">
              <a:buFont typeface="Calibri"/>
              <a:buChar char="-"/>
            </a:pPr>
            <a:endParaRPr lang="en-US">
              <a:ea typeface="Calibri"/>
              <a:cs typeface="Calibri"/>
            </a:endParaRPr>
          </a:p>
        </p:txBody>
      </p:sp>
      <p:sp>
        <p:nvSpPr>
          <p:cNvPr id="4" name="Slide Number Placeholder 3">
            <a:extLst>
              <a:ext uri="{FF2B5EF4-FFF2-40B4-BE49-F238E27FC236}">
                <a16:creationId xmlns:a16="http://schemas.microsoft.com/office/drawing/2014/main" id="{CDD26998-1285-D5D5-10FE-D6E634447DC0}"/>
              </a:ext>
            </a:extLst>
          </p:cNvPr>
          <p:cNvSpPr>
            <a:spLocks noGrp="1"/>
          </p:cNvSpPr>
          <p:nvPr>
            <p:ph type="sldNum" sz="quarter" idx="5"/>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2700285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CDD45-9582-A8AD-C163-6571D85C5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813A9-0367-AF12-0FAA-0E10B9461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FF400-3E25-E1A1-819E-94FA435A7B2E}"/>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0B60C7DF-8020-B460-6208-DC399DAD3D7B}"/>
              </a:ext>
            </a:extLst>
          </p:cNvPr>
          <p:cNvSpPr>
            <a:spLocks noGrp="1"/>
          </p:cNvSpPr>
          <p:nvPr>
            <p:ph type="sldNum" sz="quarter" idx="5"/>
          </p:nvPr>
        </p:nvSpPr>
        <p:spPr/>
        <p:txBody>
          <a:bodyPr/>
          <a:lstStyle/>
          <a:p>
            <a:fld id="{1C6197AB-48A1-004D-BE83-6293C55B28CB}" type="slidenum">
              <a:rPr lang="en-US" smtClean="0"/>
              <a:t>21</a:t>
            </a:fld>
            <a:endParaRPr lang="en-US"/>
          </a:p>
        </p:txBody>
      </p:sp>
    </p:spTree>
    <p:extLst>
      <p:ext uri="{BB962C8B-B14F-4D97-AF65-F5344CB8AC3E}">
        <p14:creationId xmlns:p14="http://schemas.microsoft.com/office/powerpoint/2010/main" val="52573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75648-DBF9-9E59-97B4-FB210DCA6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BD4C1-411F-644E-B3AC-D72E15215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29E1D-4A10-D02E-45F3-F9C1B1A3849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7EE4C0B2-B905-2F8A-0656-BBFB80706549}"/>
              </a:ext>
            </a:extLst>
          </p:cNvPr>
          <p:cNvSpPr>
            <a:spLocks noGrp="1"/>
          </p:cNvSpPr>
          <p:nvPr>
            <p:ph type="sldNum" sz="quarter" idx="5"/>
          </p:nvPr>
        </p:nvSpPr>
        <p:spPr/>
        <p:txBody>
          <a:bodyPr/>
          <a:lstStyle/>
          <a:p>
            <a:fld id="{1C6197AB-48A1-004D-BE83-6293C55B28CB}" type="slidenum">
              <a:rPr lang="en-US" smtClean="0"/>
              <a:t>22</a:t>
            </a:fld>
            <a:endParaRPr lang="en-US"/>
          </a:p>
        </p:txBody>
      </p:sp>
    </p:spTree>
    <p:extLst>
      <p:ext uri="{BB962C8B-B14F-4D97-AF65-F5344CB8AC3E}">
        <p14:creationId xmlns:p14="http://schemas.microsoft.com/office/powerpoint/2010/main" val="1490456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CFC24-6081-7E60-7402-457D76B30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FD053-F149-E7F9-AB30-CE84C09E2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ED34E-13BC-63AA-22DB-A91FCB1697DD}"/>
              </a:ext>
            </a:extLst>
          </p:cNvPr>
          <p:cNvSpPr>
            <a:spLocks noGrp="1"/>
          </p:cNvSpPr>
          <p:nvPr>
            <p:ph type="body" idx="1"/>
          </p:nvPr>
        </p:nvSpPr>
        <p:spPr/>
        <p:txBody>
          <a:bodyPr/>
          <a:lstStyle/>
          <a:p>
            <a:pPr marL="228600" indent="-228600">
              <a:buAutoNum type="arabicParenR"/>
            </a:pPr>
            <a:r>
              <a:rPr lang="en-US">
                <a:cs typeface="Calibri"/>
              </a:rPr>
              <a:t>https://</a:t>
            </a:r>
            <a:r>
              <a:rPr lang="en-US" err="1">
                <a:cs typeface="Calibri"/>
              </a:rPr>
              <a:t>www.who.int</a:t>
            </a:r>
            <a:r>
              <a:rPr lang="en-US">
                <a:cs typeface="Calibri"/>
              </a:rPr>
              <a:t>/news-room/fact-sheets/detail/physical-activity</a:t>
            </a:r>
          </a:p>
        </p:txBody>
      </p:sp>
      <p:sp>
        <p:nvSpPr>
          <p:cNvPr id="4" name="Slide Number Placeholder 3">
            <a:extLst>
              <a:ext uri="{FF2B5EF4-FFF2-40B4-BE49-F238E27FC236}">
                <a16:creationId xmlns:a16="http://schemas.microsoft.com/office/drawing/2014/main" id="{44F1F130-D840-37D2-BF32-E9C7D1CBE9F2}"/>
              </a:ext>
            </a:extLst>
          </p:cNvPr>
          <p:cNvSpPr>
            <a:spLocks noGrp="1"/>
          </p:cNvSpPr>
          <p:nvPr>
            <p:ph type="sldNum" sz="quarter" idx="5"/>
          </p:nvPr>
        </p:nvSpPr>
        <p:spPr/>
        <p:txBody>
          <a:bodyPr/>
          <a:lstStyle/>
          <a:p>
            <a:fld id="{1C6197AB-48A1-004D-BE83-6293C55B28CB}" type="slidenum">
              <a:rPr lang="en-US" smtClean="0"/>
              <a:t>23</a:t>
            </a:fld>
            <a:endParaRPr lang="en-US"/>
          </a:p>
        </p:txBody>
      </p:sp>
    </p:spTree>
    <p:extLst>
      <p:ext uri="{BB962C8B-B14F-4D97-AF65-F5344CB8AC3E}">
        <p14:creationId xmlns:p14="http://schemas.microsoft.com/office/powerpoint/2010/main" val="2790528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24</a:t>
            </a:fld>
            <a:endParaRPr lang="en-US"/>
          </a:p>
        </p:txBody>
      </p:sp>
    </p:spTree>
    <p:extLst>
      <p:ext uri="{BB962C8B-B14F-4D97-AF65-F5344CB8AC3E}">
        <p14:creationId xmlns:p14="http://schemas.microsoft.com/office/powerpoint/2010/main" val="414331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dirty="0"/>
              <a:t>What is an Employee Assistance Program (EAP) ? (</a:t>
            </a:r>
            <a:r>
              <a:rPr lang="en-US" dirty="0" err="1"/>
              <a:t>ifeelonline.com</a:t>
            </a:r>
            <a:r>
              <a:rPr lang="en-US" dirty="0"/>
              <a:t>)</a:t>
            </a:r>
          </a:p>
          <a:p>
            <a:r>
              <a:rPr lang="en-US" dirty="0"/>
              <a:t>https://</a:t>
            </a:r>
            <a:r>
              <a:rPr lang="en-US" dirty="0" err="1"/>
              <a:t>www.cloverhr.co.uk</a:t>
            </a:r>
            <a:r>
              <a:rPr lang="en-US" dirty="0"/>
              <a:t>/the-benefits-of-implementing-an-eap-employee-assistance-programme/</a:t>
            </a:r>
          </a:p>
          <a:p>
            <a:r>
              <a:rPr lang="en-US" dirty="0"/>
              <a:t>https://</a:t>
            </a:r>
            <a:r>
              <a:rPr lang="en-US" dirty="0" err="1"/>
              <a:t>sso.shrm.org</a:t>
            </a:r>
            <a:r>
              <a:rPr lang="en-US" dirty="0"/>
              <a:t>/IDBUS/SHRM/PORTAL-EE/JOSSO/SSO/</a:t>
            </a:r>
            <a:r>
              <a:rPr lang="en-US" dirty="0" err="1"/>
              <a:t>REDIR?josso_cmd</a:t>
            </a:r>
            <a:r>
              <a:rPr lang="en-US" dirty="0"/>
              <a:t>=</a:t>
            </a:r>
            <a:r>
              <a:rPr lang="en-US" dirty="0" err="1"/>
              <a:t>login&amp;josso_partnerapp_id</a:t>
            </a:r>
            <a:r>
              <a:rPr lang="en-US" dirty="0"/>
              <a:t>=portal-</a:t>
            </a:r>
            <a:r>
              <a:rPr lang="en-US" dirty="0" err="1"/>
              <a:t>sp</a:t>
            </a:r>
            <a:r>
              <a:rPr lang="en-US" dirty="0"/>
              <a:t> 6 https://</a:t>
            </a:r>
            <a:r>
              <a:rPr lang="en-US" dirty="0" err="1"/>
              <a:t>ifeelonline.com</a:t>
            </a:r>
            <a:r>
              <a:rPr lang="en-US" dirty="0"/>
              <a:t>/</a:t>
            </a:r>
            <a:r>
              <a:rPr lang="en-US" dirty="0" err="1"/>
              <a:t>en</a:t>
            </a:r>
            <a:r>
              <a:rPr lang="en-US" dirty="0"/>
              <a:t>/occupational-health/employee-assistance-program/</a:t>
            </a:r>
          </a:p>
          <a:p>
            <a:r>
              <a:rPr lang="en-US" dirty="0"/>
              <a:t>https://</a:t>
            </a:r>
            <a:r>
              <a:rPr lang="en-US" dirty="0" err="1"/>
              <a:t>www.business.com</a:t>
            </a:r>
            <a:r>
              <a:rPr lang="en-US" dirty="0"/>
              <a:t>/</a:t>
            </a:r>
            <a:r>
              <a:rPr lang="en-US" dirty="0" err="1"/>
              <a:t>hr</a:t>
            </a:r>
            <a:r>
              <a:rPr lang="en-US" dirty="0"/>
              <a:t>-software/</a:t>
            </a:r>
            <a:r>
              <a:rPr lang="en-US" dirty="0" err="1"/>
              <a:t>eap</a:t>
            </a:r>
            <a:r>
              <a:rPr lang="en-US" dirty="0"/>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25</a:t>
            </a:fld>
            <a:endParaRPr lang="en-US"/>
          </a:p>
        </p:txBody>
      </p:sp>
    </p:spTree>
    <p:extLst>
      <p:ext uri="{BB962C8B-B14F-4D97-AF65-F5344CB8AC3E}">
        <p14:creationId xmlns:p14="http://schemas.microsoft.com/office/powerpoint/2010/main" val="2831725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26</a:t>
            </a:fld>
            <a:endParaRPr lang="en-US"/>
          </a:p>
        </p:txBody>
      </p:sp>
    </p:spTree>
    <p:extLst>
      <p:ext uri="{BB962C8B-B14F-4D97-AF65-F5344CB8AC3E}">
        <p14:creationId xmlns:p14="http://schemas.microsoft.com/office/powerpoint/2010/main" val="1017599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0D79-B9E6-0F3C-9B7B-B8B0B08EA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938C9-B010-39D8-3AEB-779A598DC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32C4A-F8C7-36E4-F8BA-4C3FBBC0EB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1FCF33C8-D779-D17A-21F5-FB6D0838C764}"/>
              </a:ext>
            </a:extLst>
          </p:cNvPr>
          <p:cNvSpPr>
            <a:spLocks noGrp="1"/>
          </p:cNvSpPr>
          <p:nvPr>
            <p:ph type="sldNum" sz="quarter" idx="5"/>
          </p:nvPr>
        </p:nvSpPr>
        <p:spPr/>
        <p:txBody>
          <a:bodyPr/>
          <a:lstStyle/>
          <a:p>
            <a:fld id="{1C6197AB-48A1-004D-BE83-6293C55B28CB}" type="slidenum">
              <a:rPr lang="en-US" smtClean="0"/>
              <a:t>27</a:t>
            </a:fld>
            <a:endParaRPr lang="en-US"/>
          </a:p>
        </p:txBody>
      </p:sp>
    </p:spTree>
    <p:extLst>
      <p:ext uri="{BB962C8B-B14F-4D97-AF65-F5344CB8AC3E}">
        <p14:creationId xmlns:p14="http://schemas.microsoft.com/office/powerpoint/2010/main" val="2306597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FFF29-61CE-8C0A-22F1-58DF9E20F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4E4C3-B62A-E038-5F69-2146BFD12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62CF7-0631-BB2F-CB11-39650EAA8AD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FA35E95-C9CE-9703-40BE-B8C9DA1576F1}"/>
              </a:ext>
            </a:extLst>
          </p:cNvPr>
          <p:cNvSpPr>
            <a:spLocks noGrp="1"/>
          </p:cNvSpPr>
          <p:nvPr>
            <p:ph type="sldNum" sz="quarter" idx="5"/>
          </p:nvPr>
        </p:nvSpPr>
        <p:spPr/>
        <p:txBody>
          <a:bodyPr/>
          <a:lstStyle/>
          <a:p>
            <a:fld id="{1C6197AB-48A1-004D-BE83-6293C55B28CB}" type="slidenum">
              <a:rPr lang="en-US" smtClean="0"/>
              <a:t>28</a:t>
            </a:fld>
            <a:endParaRPr lang="en-US"/>
          </a:p>
        </p:txBody>
      </p:sp>
    </p:spTree>
    <p:extLst>
      <p:ext uri="{BB962C8B-B14F-4D97-AF65-F5344CB8AC3E}">
        <p14:creationId xmlns:p14="http://schemas.microsoft.com/office/powerpoint/2010/main" val="2107778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29</a:t>
            </a:fld>
            <a:endParaRPr lang="en-US"/>
          </a:p>
        </p:txBody>
      </p:sp>
    </p:spTree>
    <p:extLst>
      <p:ext uri="{BB962C8B-B14F-4D97-AF65-F5344CB8AC3E}">
        <p14:creationId xmlns:p14="http://schemas.microsoft.com/office/powerpoint/2010/main" val="3246189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dirty="0"/>
              <a:t>What is an Employee Assistance Program (EAP) ? (</a:t>
            </a:r>
            <a:r>
              <a:rPr lang="en-US" dirty="0" err="1"/>
              <a:t>ifeelonline.com</a:t>
            </a:r>
            <a:r>
              <a:rPr lang="en-US" dirty="0"/>
              <a:t>)</a:t>
            </a:r>
          </a:p>
          <a:p>
            <a:r>
              <a:rPr lang="en-US" dirty="0"/>
              <a:t>https://</a:t>
            </a:r>
            <a:r>
              <a:rPr lang="en-US" dirty="0" err="1"/>
              <a:t>www.cloverhr.co.uk</a:t>
            </a:r>
            <a:r>
              <a:rPr lang="en-US" dirty="0"/>
              <a:t>/the-benefits-of-implementing-an-eap-employee-assistance-programme/</a:t>
            </a:r>
          </a:p>
          <a:p>
            <a:r>
              <a:rPr lang="en-US" dirty="0"/>
              <a:t>https://</a:t>
            </a:r>
            <a:r>
              <a:rPr lang="en-US" dirty="0" err="1"/>
              <a:t>sso.shrm.org</a:t>
            </a:r>
            <a:r>
              <a:rPr lang="en-US" dirty="0"/>
              <a:t>/IDBUS/SHRM/PORTAL-EE/JOSSO/SSO/</a:t>
            </a:r>
            <a:r>
              <a:rPr lang="en-US" dirty="0" err="1"/>
              <a:t>REDIR?josso_cmd</a:t>
            </a:r>
            <a:r>
              <a:rPr lang="en-US" dirty="0"/>
              <a:t>=</a:t>
            </a:r>
            <a:r>
              <a:rPr lang="en-US" dirty="0" err="1"/>
              <a:t>login&amp;josso_partnerapp_id</a:t>
            </a:r>
            <a:r>
              <a:rPr lang="en-US" dirty="0"/>
              <a:t>=portal-</a:t>
            </a:r>
            <a:r>
              <a:rPr lang="en-US" dirty="0" err="1"/>
              <a:t>sp</a:t>
            </a:r>
            <a:r>
              <a:rPr lang="en-US" dirty="0"/>
              <a:t> 6 https://</a:t>
            </a:r>
            <a:r>
              <a:rPr lang="en-US" dirty="0" err="1"/>
              <a:t>ifeelonline.com</a:t>
            </a:r>
            <a:r>
              <a:rPr lang="en-US" dirty="0"/>
              <a:t>/</a:t>
            </a:r>
            <a:r>
              <a:rPr lang="en-US" dirty="0" err="1"/>
              <a:t>en</a:t>
            </a:r>
            <a:r>
              <a:rPr lang="en-US" dirty="0"/>
              <a:t>/occupational-health/employee-assistance-program/</a:t>
            </a:r>
          </a:p>
          <a:p>
            <a:r>
              <a:rPr lang="en-US" dirty="0"/>
              <a:t>https://</a:t>
            </a:r>
            <a:r>
              <a:rPr lang="en-US" dirty="0" err="1"/>
              <a:t>www.business.com</a:t>
            </a:r>
            <a:r>
              <a:rPr lang="en-US" dirty="0"/>
              <a:t>/</a:t>
            </a:r>
            <a:r>
              <a:rPr lang="en-US" dirty="0" err="1"/>
              <a:t>hr</a:t>
            </a:r>
            <a:r>
              <a:rPr lang="en-US" dirty="0"/>
              <a:t>-software/</a:t>
            </a:r>
            <a:r>
              <a:rPr lang="en-US" dirty="0" err="1"/>
              <a:t>eap</a:t>
            </a:r>
            <a:r>
              <a:rPr lang="en-US" dirty="0"/>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30</a:t>
            </a:fld>
            <a:endParaRPr lang="en-US"/>
          </a:p>
        </p:txBody>
      </p:sp>
    </p:spTree>
    <p:extLst>
      <p:ext uri="{BB962C8B-B14F-4D97-AF65-F5344CB8AC3E}">
        <p14:creationId xmlns:p14="http://schemas.microsoft.com/office/powerpoint/2010/main" val="205901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34C74F63-7251-FE4A-ABE6-8C2028000637}" type="slidenum">
              <a:rPr lang="en-US" smtClean="0"/>
              <a:t>3</a:t>
            </a:fld>
            <a:endParaRPr lang="en-US"/>
          </a:p>
        </p:txBody>
      </p:sp>
    </p:spTree>
    <p:extLst>
      <p:ext uri="{BB962C8B-B14F-4D97-AF65-F5344CB8AC3E}">
        <p14:creationId xmlns:p14="http://schemas.microsoft.com/office/powerpoint/2010/main" val="89411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CBB9-CFD1-D62C-414A-4DEFBDC4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FD533-3B7E-4C23-89F8-3024D4013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F03DD-39F9-8AF9-6EFA-FE03184C7E7A}"/>
              </a:ext>
            </a:extLst>
          </p:cNvPr>
          <p:cNvSpPr>
            <a:spLocks noGrp="1"/>
          </p:cNvSpPr>
          <p:nvPr>
            <p:ph type="body" idx="1"/>
          </p:nvPr>
        </p:nvSpPr>
        <p:spPr/>
        <p:txBody>
          <a:bodyPr/>
          <a:lstStyle/>
          <a:p>
            <a:pPr marL="228600" indent="-228600">
              <a:buAutoNum type="arabicParenR"/>
            </a:pPr>
            <a:r>
              <a:rPr lang="en-US" dirty="0">
                <a:cs typeface="Calibri"/>
              </a:rPr>
              <a:t>https://</a:t>
            </a:r>
            <a:r>
              <a:rPr lang="en-US" dirty="0" err="1">
                <a:cs typeface="Calibri"/>
              </a:rPr>
              <a:t>www.who.int</a:t>
            </a:r>
            <a:r>
              <a:rPr lang="en-US" dirty="0">
                <a:cs typeface="Calibri"/>
              </a:rPr>
              <a:t>/news-room/fact-sheets/detail/physical-activity</a:t>
            </a:r>
          </a:p>
        </p:txBody>
      </p:sp>
      <p:sp>
        <p:nvSpPr>
          <p:cNvPr id="4" name="Slide Number Placeholder 3">
            <a:extLst>
              <a:ext uri="{FF2B5EF4-FFF2-40B4-BE49-F238E27FC236}">
                <a16:creationId xmlns:a16="http://schemas.microsoft.com/office/drawing/2014/main" id="{945C97FC-325C-A879-5037-26B79994C4A2}"/>
              </a:ext>
            </a:extLst>
          </p:cNvPr>
          <p:cNvSpPr>
            <a:spLocks noGrp="1"/>
          </p:cNvSpPr>
          <p:nvPr>
            <p:ph type="sldNum" sz="quarter" idx="5"/>
          </p:nvPr>
        </p:nvSpPr>
        <p:spPr/>
        <p:txBody>
          <a:bodyPr/>
          <a:lstStyle/>
          <a:p>
            <a:fld id="{1C6197AB-48A1-004D-BE83-6293C55B28CB}" type="slidenum">
              <a:rPr lang="en-US" smtClean="0"/>
              <a:t>31</a:t>
            </a:fld>
            <a:endParaRPr lang="en-US"/>
          </a:p>
        </p:txBody>
      </p:sp>
    </p:spTree>
    <p:extLst>
      <p:ext uri="{BB962C8B-B14F-4D97-AF65-F5344CB8AC3E}">
        <p14:creationId xmlns:p14="http://schemas.microsoft.com/office/powerpoint/2010/main" val="3073851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57122-BA37-CC58-3784-6D0946468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77330-72AF-E4C7-C896-136FF30D9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606D7-D67F-DE6F-1E18-4483A370229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490DB45-A8EB-FEE9-424B-320E116CADCC}"/>
              </a:ext>
            </a:extLst>
          </p:cNvPr>
          <p:cNvSpPr>
            <a:spLocks noGrp="1"/>
          </p:cNvSpPr>
          <p:nvPr>
            <p:ph type="sldNum" sz="quarter" idx="5"/>
          </p:nvPr>
        </p:nvSpPr>
        <p:spPr/>
        <p:txBody>
          <a:bodyPr/>
          <a:lstStyle/>
          <a:p>
            <a:fld id="{1C6197AB-48A1-004D-BE83-6293C55B28CB}" type="slidenum">
              <a:rPr lang="en-US" smtClean="0"/>
              <a:t>32</a:t>
            </a:fld>
            <a:endParaRPr lang="en-US"/>
          </a:p>
        </p:txBody>
      </p:sp>
    </p:spTree>
    <p:extLst>
      <p:ext uri="{BB962C8B-B14F-4D97-AF65-F5344CB8AC3E}">
        <p14:creationId xmlns:p14="http://schemas.microsoft.com/office/powerpoint/2010/main" val="1713875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38CF9-10E6-1BD0-3780-1719F88A9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853E8-23E5-6DCC-F7C2-B85E861B7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6CBBB-99C4-D200-40B0-206BB8AB4225}"/>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72FB326C-2AE2-3AE2-015A-A86A86FF3685}"/>
              </a:ext>
            </a:extLst>
          </p:cNvPr>
          <p:cNvSpPr>
            <a:spLocks noGrp="1"/>
          </p:cNvSpPr>
          <p:nvPr>
            <p:ph type="sldNum" sz="quarter" idx="5"/>
          </p:nvPr>
        </p:nvSpPr>
        <p:spPr/>
        <p:txBody>
          <a:bodyPr/>
          <a:lstStyle/>
          <a:p>
            <a:fld id="{1C6197AB-48A1-004D-BE83-6293C55B28CB}" type="slidenum">
              <a:rPr lang="en-US" smtClean="0"/>
              <a:t>33</a:t>
            </a:fld>
            <a:endParaRPr lang="en-US"/>
          </a:p>
        </p:txBody>
      </p:sp>
    </p:spTree>
    <p:extLst>
      <p:ext uri="{BB962C8B-B14F-4D97-AF65-F5344CB8AC3E}">
        <p14:creationId xmlns:p14="http://schemas.microsoft.com/office/powerpoint/2010/main" val="3351024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8E910-3CF0-4C4F-908F-CA37B8E47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67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C6197AB-48A1-004D-BE83-6293C55B28CB}" type="slidenum">
              <a:rPr lang="en-US" smtClean="0"/>
              <a:t>4</a:t>
            </a:fld>
            <a:endParaRPr lang="en-US"/>
          </a:p>
        </p:txBody>
      </p:sp>
    </p:spTree>
    <p:extLst>
      <p:ext uri="{BB962C8B-B14F-4D97-AF65-F5344CB8AC3E}">
        <p14:creationId xmlns:p14="http://schemas.microsoft.com/office/powerpoint/2010/main" val="268905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p:cNvSpPr>
            <a:spLocks noGrp="1"/>
          </p:cNvSpPr>
          <p:nvPr>
            <p:ph type="sldNum" sz="quarter" idx="5"/>
          </p:nvPr>
        </p:nvSpPr>
        <p:spPr/>
        <p:txBody>
          <a:bodyPr/>
          <a:lstStyle/>
          <a:p>
            <a:fld id="{1C6197AB-48A1-004D-BE83-6293C55B28CB}" type="slidenum">
              <a:rPr lang="en-US" smtClean="0"/>
              <a:t>5</a:t>
            </a:fld>
            <a:endParaRPr lang="en-US"/>
          </a:p>
        </p:txBody>
      </p:sp>
    </p:spTree>
    <p:extLst>
      <p:ext uri="{BB962C8B-B14F-4D97-AF65-F5344CB8AC3E}">
        <p14:creationId xmlns:p14="http://schemas.microsoft.com/office/powerpoint/2010/main" val="412630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cs typeface="Calibri"/>
              </a:rPr>
              <a:t>https://</a:t>
            </a:r>
            <a:r>
              <a:rPr lang="en-US" err="1">
                <a:cs typeface="Calibri"/>
              </a:rPr>
              <a:t>www.gallup.com</a:t>
            </a:r>
            <a:r>
              <a:rPr lang="en-US">
                <a:cs typeface="Calibri"/>
              </a:rPr>
              <a:t>/workplace/349484/state-of-the-global-</a:t>
            </a:r>
            <a:r>
              <a:rPr lang="en-US" err="1">
                <a:cs typeface="Calibri"/>
              </a:rPr>
              <a:t>workplace.aspx</a:t>
            </a:r>
            <a:endParaRPr lang="en-US">
              <a:cs typeface="Calibri"/>
            </a:endParaRPr>
          </a:p>
        </p:txBody>
      </p:sp>
      <p:sp>
        <p:nvSpPr>
          <p:cNvPr id="4" name="Slide Number Placeholder 3"/>
          <p:cNvSpPr>
            <a:spLocks noGrp="1"/>
          </p:cNvSpPr>
          <p:nvPr>
            <p:ph type="sldNum" sz="quarter" idx="5"/>
          </p:nvPr>
        </p:nvSpPr>
        <p:spPr/>
        <p:txBody>
          <a:bodyPr/>
          <a:lstStyle/>
          <a:p>
            <a:fld id="{1C6197AB-48A1-004D-BE83-6293C55B28CB}" type="slidenum">
              <a:rPr lang="en-US" smtClean="0"/>
              <a:t>6</a:t>
            </a:fld>
            <a:endParaRPr lang="en-US"/>
          </a:p>
        </p:txBody>
      </p:sp>
    </p:spTree>
    <p:extLst>
      <p:ext uri="{BB962C8B-B14F-4D97-AF65-F5344CB8AC3E}">
        <p14:creationId xmlns:p14="http://schemas.microsoft.com/office/powerpoint/2010/main" val="38635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F878-89E6-5776-17F3-A8D5939EF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D7F4B-4604-3808-C8CF-325409AD3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2B6A1-1F10-738D-20AD-F98AA85649D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EFD834C7-1381-8CB8-8DB4-4840A9EAA53C}"/>
              </a:ext>
            </a:extLst>
          </p:cNvPr>
          <p:cNvSpPr>
            <a:spLocks noGrp="1"/>
          </p:cNvSpPr>
          <p:nvPr>
            <p:ph type="sldNum" sz="quarter" idx="5"/>
          </p:nvPr>
        </p:nvSpPr>
        <p:spPr/>
        <p:txBody>
          <a:bodyPr/>
          <a:lstStyle/>
          <a:p>
            <a:fld id="{1C6197AB-48A1-004D-BE83-6293C55B28CB}" type="slidenum">
              <a:rPr lang="en-US" smtClean="0"/>
              <a:t>8</a:t>
            </a:fld>
            <a:endParaRPr lang="en-US"/>
          </a:p>
        </p:txBody>
      </p:sp>
    </p:spTree>
    <p:extLst>
      <p:ext uri="{BB962C8B-B14F-4D97-AF65-F5344CB8AC3E}">
        <p14:creationId xmlns:p14="http://schemas.microsoft.com/office/powerpoint/2010/main" val="274494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A26E-BF3D-4E17-AF76-F71CB8428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C1751-7C6A-2508-D1AC-68884CB10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41FE0-3C67-B831-4DF9-4748B15EDD86}"/>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B5965E82-35E9-396F-59FE-548735AB2452}"/>
              </a:ext>
            </a:extLst>
          </p:cNvPr>
          <p:cNvSpPr>
            <a:spLocks noGrp="1"/>
          </p:cNvSpPr>
          <p:nvPr>
            <p:ph type="sldNum" sz="quarter" idx="5"/>
          </p:nvPr>
        </p:nvSpPr>
        <p:spPr/>
        <p:txBody>
          <a:bodyPr/>
          <a:lstStyle/>
          <a:p>
            <a:fld id="{1C6197AB-48A1-004D-BE83-6293C55B28CB}" type="slidenum">
              <a:rPr lang="en-US" smtClean="0"/>
              <a:t>9</a:t>
            </a:fld>
            <a:endParaRPr lang="en-US"/>
          </a:p>
        </p:txBody>
      </p:sp>
    </p:spTree>
    <p:extLst>
      <p:ext uri="{BB962C8B-B14F-4D97-AF65-F5344CB8AC3E}">
        <p14:creationId xmlns:p14="http://schemas.microsoft.com/office/powerpoint/2010/main" val="421857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56DC-8E10-2C7D-4168-22B6ABB48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6B6B1-9B9D-A37E-1967-5EB019C73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C4D17-0B63-DCF4-3457-C831E69F4A5E}"/>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B1C2243F-18BE-AE6A-3BD5-04435A7ABC21}"/>
              </a:ext>
            </a:extLst>
          </p:cNvPr>
          <p:cNvSpPr>
            <a:spLocks noGrp="1"/>
          </p:cNvSpPr>
          <p:nvPr>
            <p:ph type="sldNum" sz="quarter" idx="5"/>
          </p:nvPr>
        </p:nvSpPr>
        <p:spPr/>
        <p:txBody>
          <a:bodyPr/>
          <a:lstStyle/>
          <a:p>
            <a:fld id="{1C6197AB-48A1-004D-BE83-6293C55B28CB}" type="slidenum">
              <a:rPr lang="en-US" smtClean="0"/>
              <a:t>10</a:t>
            </a:fld>
            <a:endParaRPr lang="en-US"/>
          </a:p>
        </p:txBody>
      </p:sp>
    </p:spTree>
    <p:extLst>
      <p:ext uri="{BB962C8B-B14F-4D97-AF65-F5344CB8AC3E}">
        <p14:creationId xmlns:p14="http://schemas.microsoft.com/office/powerpoint/2010/main" val="174994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86345-AF18-7393-7474-EE95A3C2FE3D}"/>
              </a:ext>
            </a:extLst>
          </p:cNvPr>
          <p:cNvSpPr>
            <a:spLocks noGrp="1"/>
          </p:cNvSpPr>
          <p:nvPr>
            <p:ph type="title"/>
          </p:nvPr>
        </p:nvSpPr>
        <p:spPr>
          <a:xfrm>
            <a:off x="505861" y="611248"/>
            <a:ext cx="10956758" cy="595383"/>
          </a:xfrm>
          <a:prstGeom prst="rect">
            <a:avLst/>
          </a:prstGeom>
        </p:spPr>
        <p:txBody>
          <a:bodyPr vert="horz" lIns="91440" tIns="45720" rIns="91440" bIns="45720" rtlCol="0" anchor="t">
            <a:normAutofit/>
          </a:bodyPr>
          <a:lstStyle>
            <a:lvl1pPr>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7" name="Text Placeholder 12">
            <a:extLst>
              <a:ext uri="{FF2B5EF4-FFF2-40B4-BE49-F238E27FC236}">
                <a16:creationId xmlns:a16="http://schemas.microsoft.com/office/drawing/2014/main" id="{DFAAC179-C776-3885-F749-66C62A75545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51587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nd 50 Background">
    <p:bg>
      <p:bgPr>
        <a:solidFill>
          <a:schemeClr val="accent6"/>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p:txBody>
          <a:bodyPr>
            <a:normAutofit/>
          </a:bodyPr>
          <a:lstStyle>
            <a:lvl1pPr>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6" name="Text Placeholder 12">
            <a:extLst>
              <a:ext uri="{FF2B5EF4-FFF2-40B4-BE49-F238E27FC236}">
                <a16:creationId xmlns:a16="http://schemas.microsoft.com/office/drawing/2014/main" id="{A7F743E7-048B-455E-80AC-37D7D19861A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90906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 20 Background">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F33C-73A7-C146-A28A-2C5D3471F59B}"/>
              </a:ext>
            </a:extLst>
          </p:cNvPr>
          <p:cNvSpPr/>
          <p:nvPr userDrawn="1"/>
        </p:nvSpPr>
        <p:spPr>
          <a:xfrm>
            <a:off x="0" y="0"/>
            <a:ext cx="12192000" cy="178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p:txBody>
          <a:bodyPr>
            <a:normAutofit/>
          </a:bodyPr>
          <a:lstStyle>
            <a:lvl1pPr marL="0"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6" name="Text Placeholder 12">
            <a:extLst>
              <a:ext uri="{FF2B5EF4-FFF2-40B4-BE49-F238E27FC236}">
                <a16:creationId xmlns:a16="http://schemas.microsoft.com/office/drawing/2014/main" id="{A7F743E7-048B-455E-80AC-37D7D19861A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grpSp>
        <p:nvGrpSpPr>
          <p:cNvPr id="3" name="Graphic 42">
            <a:extLst>
              <a:ext uri="{FF2B5EF4-FFF2-40B4-BE49-F238E27FC236}">
                <a16:creationId xmlns:a16="http://schemas.microsoft.com/office/drawing/2014/main" id="{FBDF0B87-E5D4-667B-BEFE-72B793B30D6E}"/>
              </a:ext>
            </a:extLst>
          </p:cNvPr>
          <p:cNvGrpSpPr/>
          <p:nvPr userDrawn="1"/>
        </p:nvGrpSpPr>
        <p:grpSpPr>
          <a:xfrm>
            <a:off x="11449817" y="437115"/>
            <a:ext cx="271249" cy="329759"/>
            <a:chOff x="3767328" y="584640"/>
            <a:chExt cx="4691348" cy="5703288"/>
          </a:xfrm>
          <a:solidFill>
            <a:srgbClr val="003C44"/>
          </a:solidFill>
        </p:grpSpPr>
        <p:sp>
          <p:nvSpPr>
            <p:cNvPr id="4" name="Freeform 3">
              <a:extLst>
                <a:ext uri="{FF2B5EF4-FFF2-40B4-BE49-F238E27FC236}">
                  <a16:creationId xmlns:a16="http://schemas.microsoft.com/office/drawing/2014/main" id="{CED52AE1-D08E-D34C-58F3-DBD979D530AB}"/>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C42C2E2-006A-294B-657B-7D1A06DC5DE3}"/>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2CC5DDC-51E7-47E2-4AE2-E6ACBFFE8987}"/>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8985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a Background">
    <p:bg>
      <p:bgPr>
        <a:solidFill>
          <a:srgbClr val="003C43"/>
        </a:solidFill>
        <a:effectLst/>
      </p:bgPr>
    </p:bg>
    <p:spTree>
      <p:nvGrpSpPr>
        <p:cNvPr id="1" name=""/>
        <p:cNvGrpSpPr/>
        <p:nvPr/>
      </p:nvGrpSpPr>
      <p:grpSpPr>
        <a:xfrm>
          <a:off x="0" y="0"/>
          <a:ext cx="0" cy="0"/>
          <a:chOff x="0" y="0"/>
          <a:chExt cx="0" cy="0"/>
        </a:xfrm>
      </p:grpSpPr>
      <p:grpSp>
        <p:nvGrpSpPr>
          <p:cNvPr id="2" name="Graphic 42">
            <a:extLst>
              <a:ext uri="{FF2B5EF4-FFF2-40B4-BE49-F238E27FC236}">
                <a16:creationId xmlns:a16="http://schemas.microsoft.com/office/drawing/2014/main" id="{2D2D68A9-FACE-AA08-005B-61CC23192004}"/>
              </a:ext>
            </a:extLst>
          </p:cNvPr>
          <p:cNvGrpSpPr/>
          <p:nvPr userDrawn="1"/>
        </p:nvGrpSpPr>
        <p:grpSpPr>
          <a:xfrm>
            <a:off x="11449817" y="367665"/>
            <a:ext cx="271249" cy="329759"/>
            <a:chOff x="3767328" y="584640"/>
            <a:chExt cx="4691348" cy="5703288"/>
          </a:xfrm>
          <a:solidFill>
            <a:schemeClr val="accent1"/>
          </a:solidFill>
        </p:grpSpPr>
        <p:sp>
          <p:nvSpPr>
            <p:cNvPr id="3" name="Freeform 2">
              <a:extLst>
                <a:ext uri="{FF2B5EF4-FFF2-40B4-BE49-F238E27FC236}">
                  <a16:creationId xmlns:a16="http://schemas.microsoft.com/office/drawing/2014/main" id="{7A5C1EA1-A3F1-8B2D-CCDF-F4B2B7A9E295}"/>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grpFill/>
            <a:ln w="952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7A4CF23-84EA-3C20-E0AF-26CE0CCA7D47}"/>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A4B79327-2CE3-5A81-8AC1-F92EDF8EAFEC}"/>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grpFill/>
            <a:ln w="9525" cap="flat">
              <a:noFill/>
              <a:prstDash val="solid"/>
              <a:miter/>
            </a:ln>
          </p:spPr>
          <p:txBody>
            <a:bodyPr rtlCol="0" anchor="ctr"/>
            <a:lstStyle/>
            <a:p>
              <a:endParaRPr lang="en-US"/>
            </a:p>
          </p:txBody>
        </p:sp>
      </p:grpSp>
      <p:sp>
        <p:nvSpPr>
          <p:cNvPr id="6" name="Slide Number Placeholder 6">
            <a:extLst>
              <a:ext uri="{FF2B5EF4-FFF2-40B4-BE49-F238E27FC236}">
                <a16:creationId xmlns:a16="http://schemas.microsoft.com/office/drawing/2014/main" id="{FEDC4E1F-E020-1822-5CBB-EC708E2014DA}"/>
              </a:ext>
            </a:extLst>
          </p:cNvPr>
          <p:cNvSpPr txBox="1">
            <a:spLocks/>
          </p:cNvSpPr>
          <p:nvPr userDrawn="1"/>
        </p:nvSpPr>
        <p:spPr>
          <a:xfrm>
            <a:off x="6659880" y="6360070"/>
            <a:ext cx="5029200" cy="215444"/>
          </a:xfrm>
          <a:prstGeom prst="rect">
            <a:avLst/>
          </a:prstGeom>
        </p:spPr>
        <p:txBody>
          <a:bodyPr vert="horz" lIns="91440" tIns="45720" rIns="91440" bIns="45720" rtlCol="0" anchor="ctr"/>
          <a:lstStyle>
            <a:defPPr>
              <a:defRPr lang="en-EG"/>
            </a:defPPr>
            <a:lvl1pPr marL="0" algn="r" defTabSz="914400" rtl="0" eaLnBrk="1" latinLnBrk="0" hangingPunct="1">
              <a:defRPr sz="7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b="0" i="0">
                <a:solidFill>
                  <a:schemeClr val="accent1"/>
                </a:solidFill>
                <a:latin typeface="Arial" panose="020B0604020202020204" pitchFamily="34" charset="0"/>
                <a:cs typeface="Arial" panose="020B0604020202020204" pitchFamily="34" charset="0"/>
              </a:rPr>
              <a:t>2024 PERSONIFY HEALTH™ ALL RIGHTS RESERVED  •  </a:t>
            </a:r>
            <a:r>
              <a:rPr lang="en-US" sz="600" b="0" i="0">
                <a:solidFill>
                  <a:schemeClr val="accent1"/>
                </a:solidFill>
                <a:latin typeface="Arial" panose="020B0604020202020204" pitchFamily="34" charset="0"/>
                <a:ea typeface="Lato" panose="020F0502020204030203" pitchFamily="34" charset="0"/>
                <a:cs typeface="Arial" panose="020B0604020202020204" pitchFamily="34" charset="0"/>
              </a:rPr>
              <a:t>PAGE</a:t>
            </a:r>
            <a:r>
              <a:rPr lang="en-US" altLang="en-US" sz="600" b="0" i="0">
                <a:solidFill>
                  <a:schemeClr val="accent1"/>
                </a:solidFill>
                <a:latin typeface="Arial" panose="020B0604020202020204" pitchFamily="34" charset="0"/>
                <a:ea typeface="Lato" panose="020F0502020204030203" pitchFamily="34" charset="0"/>
                <a:cs typeface="Arial" panose="020B0604020202020204" pitchFamily="34" charset="0"/>
              </a:rPr>
              <a:t> </a:t>
            </a:r>
            <a:fld id="{EA074FBA-3698-4821-9DBB-408F845A2519}" type="slidenum">
              <a:rPr lang="en-US" sz="600" b="0" i="0" smtClean="0">
                <a:solidFill>
                  <a:schemeClr val="accent1"/>
                </a:solidFill>
                <a:latin typeface="Arial" panose="020B0604020202020204" pitchFamily="34" charset="0"/>
                <a:cs typeface="Arial" panose="020B0604020202020204" pitchFamily="34" charset="0"/>
              </a:rPr>
              <a:pPr/>
              <a:t>‹#›</a:t>
            </a:fld>
            <a:endParaRPr lang="en-US" sz="600" b="0" i="0">
              <a:solidFill>
                <a:schemeClr val="accent1"/>
              </a:solidFill>
              <a:latin typeface="Arial" panose="020B0604020202020204" pitchFamily="34" charset="0"/>
              <a:cs typeface="Arial" panose="020B0604020202020204" pitchFamily="34" charset="0"/>
            </a:endParaRPr>
          </a:p>
        </p:txBody>
      </p:sp>
      <p:grpSp>
        <p:nvGrpSpPr>
          <p:cNvPr id="7" name="Graphic 18">
            <a:extLst>
              <a:ext uri="{FF2B5EF4-FFF2-40B4-BE49-F238E27FC236}">
                <a16:creationId xmlns:a16="http://schemas.microsoft.com/office/drawing/2014/main" id="{C2CA2140-5A44-BA4A-D7C8-484A877A68EB}"/>
              </a:ext>
            </a:extLst>
          </p:cNvPr>
          <p:cNvGrpSpPr/>
          <p:nvPr userDrawn="1"/>
        </p:nvGrpSpPr>
        <p:grpSpPr>
          <a:xfrm>
            <a:off x="615679" y="6323743"/>
            <a:ext cx="1530717" cy="231291"/>
            <a:chOff x="2503622" y="2903220"/>
            <a:chExt cx="7073479" cy="1068800"/>
          </a:xfrm>
          <a:solidFill>
            <a:schemeClr val="accent1"/>
          </a:solidFill>
        </p:grpSpPr>
        <p:sp>
          <p:nvSpPr>
            <p:cNvPr id="8" name="Freeform 7">
              <a:extLst>
                <a:ext uri="{FF2B5EF4-FFF2-40B4-BE49-F238E27FC236}">
                  <a16:creationId xmlns:a16="http://schemas.microsoft.com/office/drawing/2014/main" id="{30476665-3884-F0F0-9906-751D00286259}"/>
                </a:ext>
              </a:extLst>
            </p:cNvPr>
            <p:cNvSpPr/>
            <p:nvPr/>
          </p:nvSpPr>
          <p:spPr>
            <a:xfrm>
              <a:off x="4546282" y="3149917"/>
              <a:ext cx="436912" cy="559117"/>
            </a:xfrm>
            <a:custGeom>
              <a:avLst/>
              <a:gdLst>
                <a:gd name="connsiteX0" fmla="*/ 243364 w 436912"/>
                <a:gd name="connsiteY0" fmla="*/ 216694 h 559117"/>
                <a:gd name="connsiteX1" fmla="*/ 124492 w 436912"/>
                <a:gd name="connsiteY1" fmla="*/ 133064 h 559117"/>
                <a:gd name="connsiteX2" fmla="*/ 212503 w 436912"/>
                <a:gd name="connsiteY2" fmla="*/ 64865 h 559117"/>
                <a:gd name="connsiteX3" fmla="*/ 300514 w 436912"/>
                <a:gd name="connsiteY3" fmla="*/ 114395 h 559117"/>
                <a:gd name="connsiteX4" fmla="*/ 367665 w 436912"/>
                <a:gd name="connsiteY4" fmla="*/ 158401 h 559117"/>
                <a:gd name="connsiteX5" fmla="*/ 418243 w 436912"/>
                <a:gd name="connsiteY5" fmla="*/ 110014 h 559117"/>
                <a:gd name="connsiteX6" fmla="*/ 214598 w 436912"/>
                <a:gd name="connsiteY6" fmla="*/ 0 h 559117"/>
                <a:gd name="connsiteX7" fmla="*/ 5525 w 436912"/>
                <a:gd name="connsiteY7" fmla="*/ 158496 h 559117"/>
                <a:gd name="connsiteX8" fmla="*/ 188214 w 436912"/>
                <a:gd name="connsiteY8" fmla="*/ 324707 h 559117"/>
                <a:gd name="connsiteX9" fmla="*/ 318040 w 436912"/>
                <a:gd name="connsiteY9" fmla="*/ 418243 h 559117"/>
                <a:gd name="connsiteX10" fmla="*/ 216789 w 436912"/>
                <a:gd name="connsiteY10" fmla="*/ 493109 h 559117"/>
                <a:gd name="connsiteX11" fmla="*/ 118872 w 436912"/>
                <a:gd name="connsiteY11" fmla="*/ 439198 h 559117"/>
                <a:gd name="connsiteX12" fmla="*/ 55054 w 436912"/>
                <a:gd name="connsiteY12" fmla="*/ 394049 h 559117"/>
                <a:gd name="connsiteX13" fmla="*/ 0 w 436912"/>
                <a:gd name="connsiteY13" fmla="*/ 445770 h 559117"/>
                <a:gd name="connsiteX14" fmla="*/ 214598 w 436912"/>
                <a:gd name="connsiteY14" fmla="*/ 559117 h 559117"/>
                <a:gd name="connsiteX15" fmla="*/ 436912 w 436912"/>
                <a:gd name="connsiteY15" fmla="*/ 389668 h 559117"/>
                <a:gd name="connsiteX16" fmla="*/ 243364 w 436912"/>
                <a:gd name="connsiteY16" fmla="*/ 216694 h 5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912" h="559117">
                  <a:moveTo>
                    <a:pt x="243364" y="216694"/>
                  </a:moveTo>
                  <a:cubicBezTo>
                    <a:pt x="168497" y="201263"/>
                    <a:pt x="124492" y="184785"/>
                    <a:pt x="124492" y="133064"/>
                  </a:cubicBezTo>
                  <a:cubicBezTo>
                    <a:pt x="124492" y="89059"/>
                    <a:pt x="159734" y="64865"/>
                    <a:pt x="212503" y="64865"/>
                  </a:cubicBezTo>
                  <a:cubicBezTo>
                    <a:pt x="255460" y="64865"/>
                    <a:pt x="282892" y="79153"/>
                    <a:pt x="300514" y="114395"/>
                  </a:cubicBezTo>
                  <a:cubicBezTo>
                    <a:pt x="315944" y="145256"/>
                    <a:pt x="334613" y="158401"/>
                    <a:pt x="367665" y="158401"/>
                  </a:cubicBezTo>
                  <a:cubicBezTo>
                    <a:pt x="393001" y="158401"/>
                    <a:pt x="418243" y="138589"/>
                    <a:pt x="418243" y="110014"/>
                  </a:cubicBezTo>
                  <a:cubicBezTo>
                    <a:pt x="418243" y="39624"/>
                    <a:pt x="335661" y="0"/>
                    <a:pt x="214598" y="0"/>
                  </a:cubicBezTo>
                  <a:cubicBezTo>
                    <a:pt x="107823" y="0"/>
                    <a:pt x="5525" y="50578"/>
                    <a:pt x="5525" y="158496"/>
                  </a:cubicBezTo>
                  <a:cubicBezTo>
                    <a:pt x="5525" y="256413"/>
                    <a:pt x="66008" y="299371"/>
                    <a:pt x="188214" y="324707"/>
                  </a:cubicBezTo>
                  <a:cubicBezTo>
                    <a:pt x="276225" y="343376"/>
                    <a:pt x="318040" y="364331"/>
                    <a:pt x="318040" y="418243"/>
                  </a:cubicBezTo>
                  <a:cubicBezTo>
                    <a:pt x="318040" y="465582"/>
                    <a:pt x="270700" y="493109"/>
                    <a:pt x="216789" y="493109"/>
                  </a:cubicBezTo>
                  <a:cubicBezTo>
                    <a:pt x="188214" y="493109"/>
                    <a:pt x="139732" y="482060"/>
                    <a:pt x="118872" y="439198"/>
                  </a:cubicBezTo>
                  <a:cubicBezTo>
                    <a:pt x="105632" y="412813"/>
                    <a:pt x="86963" y="394049"/>
                    <a:pt x="55054" y="394049"/>
                  </a:cubicBezTo>
                  <a:cubicBezTo>
                    <a:pt x="26479" y="394049"/>
                    <a:pt x="0" y="413861"/>
                    <a:pt x="0" y="445770"/>
                  </a:cubicBezTo>
                  <a:cubicBezTo>
                    <a:pt x="0" y="523875"/>
                    <a:pt x="91345" y="559117"/>
                    <a:pt x="214598" y="559117"/>
                  </a:cubicBezTo>
                  <a:cubicBezTo>
                    <a:pt x="321374" y="559117"/>
                    <a:pt x="436912" y="505206"/>
                    <a:pt x="436912" y="389668"/>
                  </a:cubicBezTo>
                  <a:cubicBezTo>
                    <a:pt x="437102" y="301371"/>
                    <a:pt x="389763" y="246412"/>
                    <a:pt x="243364" y="216694"/>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2C45435-5625-DBBB-61D2-A4E6E06DEF00}"/>
                </a:ext>
              </a:extLst>
            </p:cNvPr>
            <p:cNvSpPr/>
            <p:nvPr/>
          </p:nvSpPr>
          <p:spPr>
            <a:xfrm>
              <a:off x="5059299" y="3149726"/>
              <a:ext cx="504062" cy="559125"/>
            </a:xfrm>
            <a:custGeom>
              <a:avLst/>
              <a:gdLst>
                <a:gd name="connsiteX0" fmla="*/ 252031 w 504062"/>
                <a:gd name="connsiteY0" fmla="*/ 0 h 559125"/>
                <a:gd name="connsiteX1" fmla="*/ 0 w 504062"/>
                <a:gd name="connsiteY1" fmla="*/ 279559 h 559125"/>
                <a:gd name="connsiteX2" fmla="*/ 252031 w 504062"/>
                <a:gd name="connsiteY2" fmla="*/ 559118 h 559125"/>
                <a:gd name="connsiteX3" fmla="*/ 504063 w 504062"/>
                <a:gd name="connsiteY3" fmla="*/ 279559 h 559125"/>
                <a:gd name="connsiteX4" fmla="*/ 252031 w 504062"/>
                <a:gd name="connsiteY4" fmla="*/ 0 h 559125"/>
                <a:gd name="connsiteX5" fmla="*/ 252031 w 504062"/>
                <a:gd name="connsiteY5" fmla="*/ 493109 h 559125"/>
                <a:gd name="connsiteX6" fmla="*/ 135350 w 504062"/>
                <a:gd name="connsiteY6" fmla="*/ 279654 h 559125"/>
                <a:gd name="connsiteX7" fmla="*/ 252031 w 504062"/>
                <a:gd name="connsiteY7" fmla="*/ 66199 h 559125"/>
                <a:gd name="connsiteX8" fmla="*/ 368713 w 504062"/>
                <a:gd name="connsiteY8" fmla="*/ 279654 h 559125"/>
                <a:gd name="connsiteX9" fmla="*/ 252031 w 504062"/>
                <a:gd name="connsiteY9" fmla="*/ 493109 h 55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62" h="559125">
                  <a:moveTo>
                    <a:pt x="252031" y="0"/>
                  </a:moveTo>
                  <a:cubicBezTo>
                    <a:pt x="89154" y="0"/>
                    <a:pt x="0" y="105632"/>
                    <a:pt x="0" y="279559"/>
                  </a:cubicBezTo>
                  <a:cubicBezTo>
                    <a:pt x="0" y="453485"/>
                    <a:pt x="89154" y="560165"/>
                    <a:pt x="252031" y="559118"/>
                  </a:cubicBezTo>
                  <a:cubicBezTo>
                    <a:pt x="414909" y="558070"/>
                    <a:pt x="504063" y="453485"/>
                    <a:pt x="504063" y="279559"/>
                  </a:cubicBezTo>
                  <a:cubicBezTo>
                    <a:pt x="504063" y="105632"/>
                    <a:pt x="414909" y="0"/>
                    <a:pt x="252031" y="0"/>
                  </a:cubicBezTo>
                  <a:close/>
                  <a:moveTo>
                    <a:pt x="252031" y="493109"/>
                  </a:moveTo>
                  <a:cubicBezTo>
                    <a:pt x="165068" y="493109"/>
                    <a:pt x="135350" y="412813"/>
                    <a:pt x="135350" y="279654"/>
                  </a:cubicBezTo>
                  <a:cubicBezTo>
                    <a:pt x="135350" y="146495"/>
                    <a:pt x="165068" y="66199"/>
                    <a:pt x="252031" y="66199"/>
                  </a:cubicBezTo>
                  <a:cubicBezTo>
                    <a:pt x="338995" y="66199"/>
                    <a:pt x="368713" y="146495"/>
                    <a:pt x="368713" y="279654"/>
                  </a:cubicBezTo>
                  <a:cubicBezTo>
                    <a:pt x="368713" y="412813"/>
                    <a:pt x="338995" y="493109"/>
                    <a:pt x="252031" y="493109"/>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A56E18-8797-7E5E-524E-51C66CB69427}"/>
                </a:ext>
              </a:extLst>
            </p:cNvPr>
            <p:cNvSpPr/>
            <p:nvPr/>
          </p:nvSpPr>
          <p:spPr>
            <a:xfrm>
              <a:off x="5664612" y="3150854"/>
              <a:ext cx="464629" cy="551417"/>
            </a:xfrm>
            <a:custGeom>
              <a:avLst/>
              <a:gdLst>
                <a:gd name="connsiteX0" fmla="*/ 303752 w 464629"/>
                <a:gd name="connsiteY0" fmla="*/ 15 h 551417"/>
                <a:gd name="connsiteX1" fmla="*/ 126968 w 464629"/>
                <a:gd name="connsiteY1" fmla="*/ 84693 h 551417"/>
                <a:gd name="connsiteX2" fmla="*/ 55054 w 464629"/>
                <a:gd name="connsiteY2" fmla="*/ 3349 h 551417"/>
                <a:gd name="connsiteX3" fmla="*/ 0 w 464629"/>
                <a:gd name="connsiteY3" fmla="*/ 59452 h 551417"/>
                <a:gd name="connsiteX4" fmla="*/ 0 w 464629"/>
                <a:gd name="connsiteY4" fmla="*/ 484267 h 551417"/>
                <a:gd name="connsiteX5" fmla="*/ 64961 w 464629"/>
                <a:gd name="connsiteY5" fmla="*/ 551418 h 551417"/>
                <a:gd name="connsiteX6" fmla="*/ 129921 w 464629"/>
                <a:gd name="connsiteY6" fmla="*/ 484267 h 551417"/>
                <a:gd name="connsiteX7" fmla="*/ 129921 w 464629"/>
                <a:gd name="connsiteY7" fmla="*/ 205851 h 551417"/>
                <a:gd name="connsiteX8" fmla="*/ 252127 w 464629"/>
                <a:gd name="connsiteY8" fmla="*/ 91360 h 551417"/>
                <a:gd name="connsiteX9" fmla="*/ 334709 w 464629"/>
                <a:gd name="connsiteY9" fmla="*/ 192611 h 551417"/>
                <a:gd name="connsiteX10" fmla="*/ 334709 w 464629"/>
                <a:gd name="connsiteY10" fmla="*/ 484267 h 551417"/>
                <a:gd name="connsiteX11" fmla="*/ 399669 w 464629"/>
                <a:gd name="connsiteY11" fmla="*/ 551418 h 551417"/>
                <a:gd name="connsiteX12" fmla="*/ 464630 w 464629"/>
                <a:gd name="connsiteY12" fmla="*/ 484267 h 551417"/>
                <a:gd name="connsiteX13" fmla="*/ 464630 w 464629"/>
                <a:gd name="connsiteY13" fmla="*/ 171751 h 551417"/>
                <a:gd name="connsiteX14" fmla="*/ 303752 w 464629"/>
                <a:gd name="connsiteY14" fmla="*/ 15 h 5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629" h="551417">
                  <a:moveTo>
                    <a:pt x="303752" y="15"/>
                  </a:moveTo>
                  <a:cubicBezTo>
                    <a:pt x="230696" y="968"/>
                    <a:pt x="173165" y="28971"/>
                    <a:pt x="126968" y="84693"/>
                  </a:cubicBezTo>
                  <a:cubicBezTo>
                    <a:pt x="123063" y="45545"/>
                    <a:pt x="102679" y="3349"/>
                    <a:pt x="55054" y="3349"/>
                  </a:cubicBezTo>
                  <a:cubicBezTo>
                    <a:pt x="20955" y="3349"/>
                    <a:pt x="0" y="16589"/>
                    <a:pt x="0" y="59452"/>
                  </a:cubicBezTo>
                  <a:lnTo>
                    <a:pt x="0" y="484267"/>
                  </a:lnTo>
                  <a:cubicBezTo>
                    <a:pt x="0" y="523890"/>
                    <a:pt x="15430" y="551418"/>
                    <a:pt x="64961" y="551418"/>
                  </a:cubicBezTo>
                  <a:cubicBezTo>
                    <a:pt x="114491" y="551418"/>
                    <a:pt x="129921" y="523890"/>
                    <a:pt x="129921" y="484267"/>
                  </a:cubicBezTo>
                  <a:lnTo>
                    <a:pt x="129921" y="205851"/>
                  </a:lnTo>
                  <a:cubicBezTo>
                    <a:pt x="129921" y="145367"/>
                    <a:pt x="191548" y="91360"/>
                    <a:pt x="252127" y="91360"/>
                  </a:cubicBezTo>
                  <a:cubicBezTo>
                    <a:pt x="310420" y="91360"/>
                    <a:pt x="334709" y="134318"/>
                    <a:pt x="334709" y="192611"/>
                  </a:cubicBezTo>
                  <a:lnTo>
                    <a:pt x="334709" y="484267"/>
                  </a:lnTo>
                  <a:cubicBezTo>
                    <a:pt x="334709" y="523890"/>
                    <a:pt x="350139" y="551418"/>
                    <a:pt x="399669" y="551418"/>
                  </a:cubicBezTo>
                  <a:cubicBezTo>
                    <a:pt x="449199" y="551418"/>
                    <a:pt x="464630" y="523890"/>
                    <a:pt x="464630" y="484267"/>
                  </a:cubicBezTo>
                  <a:lnTo>
                    <a:pt x="464630" y="171751"/>
                  </a:lnTo>
                  <a:cubicBezTo>
                    <a:pt x="464439" y="61642"/>
                    <a:pt x="411575" y="-1128"/>
                    <a:pt x="303752" y="15"/>
                  </a:cubicBez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C2A78D1-EC9F-1761-2BB6-5CA19523473F}"/>
                </a:ext>
              </a:extLst>
            </p:cNvPr>
            <p:cNvSpPr/>
            <p:nvPr/>
          </p:nvSpPr>
          <p:spPr>
            <a:xfrm>
              <a:off x="6267640" y="3154203"/>
              <a:ext cx="129921" cy="548068"/>
            </a:xfrm>
            <a:custGeom>
              <a:avLst/>
              <a:gdLst>
                <a:gd name="connsiteX0" fmla="*/ 64961 w 129921"/>
                <a:gd name="connsiteY0" fmla="*/ 0 h 548068"/>
                <a:gd name="connsiteX1" fmla="*/ 0 w 129921"/>
                <a:gd name="connsiteY1" fmla="*/ 67151 h 548068"/>
                <a:gd name="connsiteX2" fmla="*/ 0 w 129921"/>
                <a:gd name="connsiteY2" fmla="*/ 480917 h 548068"/>
                <a:gd name="connsiteX3" fmla="*/ 64961 w 129921"/>
                <a:gd name="connsiteY3" fmla="*/ 548069 h 548068"/>
                <a:gd name="connsiteX4" fmla="*/ 129921 w 129921"/>
                <a:gd name="connsiteY4" fmla="*/ 480917 h 548068"/>
                <a:gd name="connsiteX5" fmla="*/ 129921 w 129921"/>
                <a:gd name="connsiteY5" fmla="*/ 67151 h 548068"/>
                <a:gd name="connsiteX6" fmla="*/ 64961 w 129921"/>
                <a:gd name="connsiteY6" fmla="*/ 0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21" h="548068">
                  <a:moveTo>
                    <a:pt x="64961" y="0"/>
                  </a:moveTo>
                  <a:cubicBezTo>
                    <a:pt x="15431" y="0"/>
                    <a:pt x="0" y="27527"/>
                    <a:pt x="0" y="67151"/>
                  </a:cubicBezTo>
                  <a:lnTo>
                    <a:pt x="0" y="480917"/>
                  </a:lnTo>
                  <a:cubicBezTo>
                    <a:pt x="0" y="520541"/>
                    <a:pt x="15431" y="548069"/>
                    <a:pt x="64961" y="548069"/>
                  </a:cubicBezTo>
                  <a:cubicBezTo>
                    <a:pt x="114491" y="548069"/>
                    <a:pt x="129921" y="520541"/>
                    <a:pt x="129921" y="480917"/>
                  </a:cubicBezTo>
                  <a:lnTo>
                    <a:pt x="129921" y="67151"/>
                  </a:lnTo>
                  <a:cubicBezTo>
                    <a:pt x="129921" y="27432"/>
                    <a:pt x="114491" y="0"/>
                    <a:pt x="64961" y="0"/>
                  </a:cubicBez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92DE3D5-1364-4A47-6B2A-6E6707C5F8ED}"/>
                </a:ext>
              </a:extLst>
            </p:cNvPr>
            <p:cNvSpPr/>
            <p:nvPr/>
          </p:nvSpPr>
          <p:spPr>
            <a:xfrm>
              <a:off x="3028854" y="3149726"/>
              <a:ext cx="495300" cy="821055"/>
            </a:xfrm>
            <a:custGeom>
              <a:avLst/>
              <a:gdLst>
                <a:gd name="connsiteX0" fmla="*/ 243173 w 495300"/>
                <a:gd name="connsiteY0" fmla="*/ 0 h 821055"/>
                <a:gd name="connsiteX1" fmla="*/ 0 w 495300"/>
                <a:gd name="connsiteY1" fmla="*/ 245459 h 821055"/>
                <a:gd name="connsiteX2" fmla="*/ 0 w 495300"/>
                <a:gd name="connsiteY2" fmla="*/ 753904 h 821055"/>
                <a:gd name="connsiteX3" fmla="*/ 64960 w 495300"/>
                <a:gd name="connsiteY3" fmla="*/ 821055 h 821055"/>
                <a:gd name="connsiteX4" fmla="*/ 129921 w 495300"/>
                <a:gd name="connsiteY4" fmla="*/ 753904 h 821055"/>
                <a:gd name="connsiteX5" fmla="*/ 129921 w 495300"/>
                <a:gd name="connsiteY5" fmla="*/ 541592 h 821055"/>
                <a:gd name="connsiteX6" fmla="*/ 239935 w 495300"/>
                <a:gd name="connsiteY6" fmla="*/ 559118 h 821055"/>
                <a:gd name="connsiteX7" fmla="*/ 495300 w 495300"/>
                <a:gd name="connsiteY7" fmla="*/ 271844 h 821055"/>
                <a:gd name="connsiteX8" fmla="*/ 243173 w 495300"/>
                <a:gd name="connsiteY8" fmla="*/ 0 h 821055"/>
                <a:gd name="connsiteX9" fmla="*/ 240983 w 495300"/>
                <a:gd name="connsiteY9" fmla="*/ 498538 h 821055"/>
                <a:gd name="connsiteX10" fmla="*/ 129826 w 495300"/>
                <a:gd name="connsiteY10" fmla="*/ 358807 h 821055"/>
                <a:gd name="connsiteX11" fmla="*/ 129826 w 495300"/>
                <a:gd name="connsiteY11" fmla="*/ 211360 h 821055"/>
                <a:gd name="connsiteX12" fmla="*/ 240983 w 495300"/>
                <a:gd name="connsiteY12" fmla="*/ 72676 h 821055"/>
                <a:gd name="connsiteX13" fmla="*/ 360902 w 495300"/>
                <a:gd name="connsiteY13" fmla="*/ 285083 h 821055"/>
                <a:gd name="connsiteX14" fmla="*/ 240983 w 495300"/>
                <a:gd name="connsiteY14" fmla="*/ 498538 h 82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300" h="821055">
                  <a:moveTo>
                    <a:pt x="243173" y="0"/>
                  </a:moveTo>
                  <a:cubicBezTo>
                    <a:pt x="82487" y="0"/>
                    <a:pt x="0" y="107823"/>
                    <a:pt x="0" y="245459"/>
                  </a:cubicBezTo>
                  <a:lnTo>
                    <a:pt x="0" y="753904"/>
                  </a:lnTo>
                  <a:cubicBezTo>
                    <a:pt x="0" y="793528"/>
                    <a:pt x="15431" y="821055"/>
                    <a:pt x="64960" y="821055"/>
                  </a:cubicBezTo>
                  <a:cubicBezTo>
                    <a:pt x="114491" y="821055"/>
                    <a:pt x="129921" y="793528"/>
                    <a:pt x="129921" y="753904"/>
                  </a:cubicBezTo>
                  <a:lnTo>
                    <a:pt x="129921" y="541592"/>
                  </a:lnTo>
                  <a:cubicBezTo>
                    <a:pt x="160115" y="553022"/>
                    <a:pt x="196406" y="559118"/>
                    <a:pt x="239935" y="559118"/>
                  </a:cubicBezTo>
                  <a:cubicBezTo>
                    <a:pt x="408337" y="559118"/>
                    <a:pt x="495300" y="436912"/>
                    <a:pt x="495300" y="271844"/>
                  </a:cubicBezTo>
                  <a:cubicBezTo>
                    <a:pt x="495205" y="83725"/>
                    <a:pt x="379667" y="0"/>
                    <a:pt x="243173" y="0"/>
                  </a:cubicBezTo>
                  <a:close/>
                  <a:moveTo>
                    <a:pt x="240983" y="498538"/>
                  </a:moveTo>
                  <a:cubicBezTo>
                    <a:pt x="165068" y="498538"/>
                    <a:pt x="129826" y="442436"/>
                    <a:pt x="129826" y="358807"/>
                  </a:cubicBezTo>
                  <a:lnTo>
                    <a:pt x="129826" y="211360"/>
                  </a:lnTo>
                  <a:cubicBezTo>
                    <a:pt x="129826" y="127730"/>
                    <a:pt x="165068" y="72676"/>
                    <a:pt x="240983" y="72676"/>
                  </a:cubicBezTo>
                  <a:cubicBezTo>
                    <a:pt x="318040" y="72676"/>
                    <a:pt x="363188" y="148590"/>
                    <a:pt x="360902" y="285083"/>
                  </a:cubicBezTo>
                  <a:cubicBezTo>
                    <a:pt x="363188" y="421577"/>
                    <a:pt x="318040" y="498538"/>
                    <a:pt x="240983" y="498538"/>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90E2DA0-4954-36BB-DF51-946EE24727BF}"/>
                </a:ext>
              </a:extLst>
            </p:cNvPr>
            <p:cNvSpPr/>
            <p:nvPr/>
          </p:nvSpPr>
          <p:spPr>
            <a:xfrm>
              <a:off x="2503622" y="3319272"/>
              <a:ext cx="418800" cy="176648"/>
            </a:xfrm>
            <a:custGeom>
              <a:avLst/>
              <a:gdLst>
                <a:gd name="connsiteX0" fmla="*/ 209383 w 418800"/>
                <a:gd name="connsiteY0" fmla="*/ 0 h 176648"/>
                <a:gd name="connsiteX1" fmla="*/ 4691 w 418800"/>
                <a:gd name="connsiteY1" fmla="*/ 121063 h 176648"/>
                <a:gd name="connsiteX2" fmla="*/ 62984 w 418800"/>
                <a:gd name="connsiteY2" fmla="*/ 165068 h 176648"/>
                <a:gd name="connsiteX3" fmla="*/ 209383 w 418800"/>
                <a:gd name="connsiteY3" fmla="*/ 116681 h 176648"/>
                <a:gd name="connsiteX4" fmla="*/ 355783 w 418800"/>
                <a:gd name="connsiteY4" fmla="*/ 165068 h 176648"/>
                <a:gd name="connsiteX5" fmla="*/ 414076 w 418800"/>
                <a:gd name="connsiteY5" fmla="*/ 121063 h 176648"/>
                <a:gd name="connsiteX6" fmla="*/ 209383 w 418800"/>
                <a:gd name="connsiteY6" fmla="*/ 0 h 1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800" h="176648">
                  <a:moveTo>
                    <a:pt x="209383" y="0"/>
                  </a:moveTo>
                  <a:cubicBezTo>
                    <a:pt x="110323" y="0"/>
                    <a:pt x="38791" y="50578"/>
                    <a:pt x="4691" y="121063"/>
                  </a:cubicBezTo>
                  <a:cubicBezTo>
                    <a:pt x="-13978" y="159544"/>
                    <a:pt x="26694" y="195929"/>
                    <a:pt x="62984" y="165068"/>
                  </a:cubicBezTo>
                  <a:cubicBezTo>
                    <a:pt x="93845" y="138684"/>
                    <a:pt x="143280" y="116681"/>
                    <a:pt x="209383" y="116681"/>
                  </a:cubicBezTo>
                  <a:cubicBezTo>
                    <a:pt x="275392" y="116681"/>
                    <a:pt x="324922" y="138684"/>
                    <a:pt x="355783" y="165068"/>
                  </a:cubicBezTo>
                  <a:cubicBezTo>
                    <a:pt x="392073" y="195929"/>
                    <a:pt x="432840" y="159544"/>
                    <a:pt x="414076" y="121063"/>
                  </a:cubicBezTo>
                  <a:cubicBezTo>
                    <a:pt x="379976" y="50578"/>
                    <a:pt x="308443" y="0"/>
                    <a:pt x="209383" y="0"/>
                  </a:cubicBez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0051019-038C-A6A7-7108-5651624ACE92}"/>
                </a:ext>
              </a:extLst>
            </p:cNvPr>
            <p:cNvSpPr/>
            <p:nvPr/>
          </p:nvSpPr>
          <p:spPr>
            <a:xfrm>
              <a:off x="4177760" y="3154203"/>
              <a:ext cx="323564" cy="548068"/>
            </a:xfrm>
            <a:custGeom>
              <a:avLst/>
              <a:gdLst>
                <a:gd name="connsiteX0" fmla="*/ 256413 w 323564"/>
                <a:gd name="connsiteY0" fmla="*/ 1048 h 548068"/>
                <a:gd name="connsiteX1" fmla="*/ 126492 w 323564"/>
                <a:gd name="connsiteY1" fmla="*/ 105061 h 548068"/>
                <a:gd name="connsiteX2" fmla="*/ 56102 w 323564"/>
                <a:gd name="connsiteY2" fmla="*/ 0 h 548068"/>
                <a:gd name="connsiteX3" fmla="*/ 0 w 323564"/>
                <a:gd name="connsiteY3" fmla="*/ 56102 h 548068"/>
                <a:gd name="connsiteX4" fmla="*/ 0 w 323564"/>
                <a:gd name="connsiteY4" fmla="*/ 480917 h 548068"/>
                <a:gd name="connsiteX5" fmla="*/ 64960 w 323564"/>
                <a:gd name="connsiteY5" fmla="*/ 548069 h 548068"/>
                <a:gd name="connsiteX6" fmla="*/ 125444 w 323564"/>
                <a:gd name="connsiteY6" fmla="*/ 480917 h 548068"/>
                <a:gd name="connsiteX7" fmla="*/ 125444 w 323564"/>
                <a:gd name="connsiteY7" fmla="*/ 261938 h 548068"/>
                <a:gd name="connsiteX8" fmla="*/ 271843 w 323564"/>
                <a:gd name="connsiteY8" fmla="*/ 113347 h 548068"/>
                <a:gd name="connsiteX9" fmla="*/ 323564 w 323564"/>
                <a:gd name="connsiteY9" fmla="*/ 62770 h 548068"/>
                <a:gd name="connsiteX10" fmla="*/ 256413 w 323564"/>
                <a:gd name="connsiteY10" fmla="*/ 1048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564" h="548068">
                  <a:moveTo>
                    <a:pt x="256413" y="1048"/>
                  </a:moveTo>
                  <a:cubicBezTo>
                    <a:pt x="217742" y="1048"/>
                    <a:pt x="163639" y="36004"/>
                    <a:pt x="126492" y="105061"/>
                  </a:cubicBezTo>
                  <a:cubicBezTo>
                    <a:pt x="126111" y="51721"/>
                    <a:pt x="109442" y="0"/>
                    <a:pt x="56102" y="0"/>
                  </a:cubicBezTo>
                  <a:cubicBezTo>
                    <a:pt x="18669" y="0"/>
                    <a:pt x="0" y="16478"/>
                    <a:pt x="0" y="56102"/>
                  </a:cubicBezTo>
                  <a:lnTo>
                    <a:pt x="0" y="480917"/>
                  </a:lnTo>
                  <a:cubicBezTo>
                    <a:pt x="0" y="520541"/>
                    <a:pt x="15430" y="548069"/>
                    <a:pt x="64960" y="548069"/>
                  </a:cubicBezTo>
                  <a:cubicBezTo>
                    <a:pt x="114491" y="548069"/>
                    <a:pt x="125444" y="520541"/>
                    <a:pt x="125444" y="480917"/>
                  </a:cubicBezTo>
                  <a:lnTo>
                    <a:pt x="125444" y="261938"/>
                  </a:lnTo>
                  <a:cubicBezTo>
                    <a:pt x="125444" y="145256"/>
                    <a:pt x="176022" y="113347"/>
                    <a:pt x="271843" y="113347"/>
                  </a:cubicBezTo>
                  <a:cubicBezTo>
                    <a:pt x="299371" y="113347"/>
                    <a:pt x="323564" y="95726"/>
                    <a:pt x="323564" y="62770"/>
                  </a:cubicBezTo>
                  <a:cubicBezTo>
                    <a:pt x="323564" y="25241"/>
                    <a:pt x="301562" y="1048"/>
                    <a:pt x="256413" y="1048"/>
                  </a:cubicBezTo>
                  <a:close/>
                </a:path>
              </a:pathLst>
            </a:custGeom>
            <a:gr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DD8568D-8844-7D67-54B4-AB63433CA8F3}"/>
                </a:ext>
              </a:extLst>
            </p:cNvPr>
            <p:cNvSpPr/>
            <p:nvPr/>
          </p:nvSpPr>
          <p:spPr>
            <a:xfrm>
              <a:off x="3602164" y="3150869"/>
              <a:ext cx="483203" cy="557974"/>
            </a:xfrm>
            <a:custGeom>
              <a:avLst/>
              <a:gdLst>
                <a:gd name="connsiteX0" fmla="*/ 483203 w 483203"/>
                <a:gd name="connsiteY0" fmla="*/ 225647 h 557974"/>
                <a:gd name="connsiteX1" fmla="*/ 247650 w 483203"/>
                <a:gd name="connsiteY1" fmla="*/ 0 h 557974"/>
                <a:gd name="connsiteX2" fmla="*/ 0 w 483203"/>
                <a:gd name="connsiteY2" fmla="*/ 280607 h 557974"/>
                <a:gd name="connsiteX3" fmla="*/ 260795 w 483203"/>
                <a:gd name="connsiteY3" fmla="*/ 557975 h 557974"/>
                <a:gd name="connsiteX4" fmla="*/ 463296 w 483203"/>
                <a:gd name="connsiteY4" fmla="*/ 462248 h 557974"/>
                <a:gd name="connsiteX5" fmla="*/ 436912 w 483203"/>
                <a:gd name="connsiteY5" fmla="*/ 391859 h 557974"/>
                <a:gd name="connsiteX6" fmla="*/ 387382 w 483203"/>
                <a:gd name="connsiteY6" fmla="*/ 430340 h 557974"/>
                <a:gd name="connsiteX7" fmla="*/ 271844 w 483203"/>
                <a:gd name="connsiteY7" fmla="*/ 482060 h 557974"/>
                <a:gd name="connsiteX8" fmla="*/ 134303 w 483203"/>
                <a:gd name="connsiteY8" fmla="*/ 291656 h 557974"/>
                <a:gd name="connsiteX9" fmla="*/ 134207 w 483203"/>
                <a:gd name="connsiteY9" fmla="*/ 287274 h 557974"/>
                <a:gd name="connsiteX10" fmla="*/ 412718 w 483203"/>
                <a:gd name="connsiteY10" fmla="*/ 287274 h 557974"/>
                <a:gd name="connsiteX11" fmla="*/ 483203 w 483203"/>
                <a:gd name="connsiteY11" fmla="*/ 225647 h 557974"/>
                <a:gd name="connsiteX12" fmla="*/ 326898 w 483203"/>
                <a:gd name="connsiteY12" fmla="*/ 223361 h 557974"/>
                <a:gd name="connsiteX13" fmla="*/ 133541 w 483203"/>
                <a:gd name="connsiteY13" fmla="*/ 223361 h 557974"/>
                <a:gd name="connsiteX14" fmla="*/ 248698 w 483203"/>
                <a:gd name="connsiteY14" fmla="*/ 67056 h 557974"/>
                <a:gd name="connsiteX15" fmla="*/ 351092 w 483203"/>
                <a:gd name="connsiteY15" fmla="*/ 201359 h 557974"/>
                <a:gd name="connsiteX16" fmla="*/ 326898 w 483203"/>
                <a:gd name="connsiteY16" fmla="*/ 223361 h 5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3203" h="557974">
                  <a:moveTo>
                    <a:pt x="483203" y="225647"/>
                  </a:moveTo>
                  <a:cubicBezTo>
                    <a:pt x="483203" y="67151"/>
                    <a:pt x="377571" y="0"/>
                    <a:pt x="247650" y="0"/>
                  </a:cubicBezTo>
                  <a:cubicBezTo>
                    <a:pt x="94679" y="0"/>
                    <a:pt x="0" y="114491"/>
                    <a:pt x="0" y="280607"/>
                  </a:cubicBezTo>
                  <a:cubicBezTo>
                    <a:pt x="0" y="449009"/>
                    <a:pt x="75914" y="557975"/>
                    <a:pt x="260795" y="557975"/>
                  </a:cubicBezTo>
                  <a:cubicBezTo>
                    <a:pt x="346615" y="557975"/>
                    <a:pt x="424815" y="516160"/>
                    <a:pt x="463296" y="462248"/>
                  </a:cubicBezTo>
                  <a:cubicBezTo>
                    <a:pt x="491871" y="421481"/>
                    <a:pt x="469868" y="391859"/>
                    <a:pt x="436912" y="391859"/>
                  </a:cubicBezTo>
                  <a:cubicBezTo>
                    <a:pt x="413766" y="391859"/>
                    <a:pt x="402812" y="412814"/>
                    <a:pt x="387382" y="430340"/>
                  </a:cubicBezTo>
                  <a:cubicBezTo>
                    <a:pt x="358807" y="462248"/>
                    <a:pt x="320231" y="482060"/>
                    <a:pt x="271844" y="482060"/>
                  </a:cubicBezTo>
                  <a:cubicBezTo>
                    <a:pt x="167259" y="482060"/>
                    <a:pt x="134303" y="394050"/>
                    <a:pt x="134303" y="291656"/>
                  </a:cubicBezTo>
                  <a:lnTo>
                    <a:pt x="134207" y="287274"/>
                  </a:lnTo>
                  <a:lnTo>
                    <a:pt x="412718" y="287274"/>
                  </a:lnTo>
                  <a:cubicBezTo>
                    <a:pt x="455676" y="287274"/>
                    <a:pt x="483203" y="268510"/>
                    <a:pt x="483203" y="225647"/>
                  </a:cubicBezTo>
                  <a:close/>
                  <a:moveTo>
                    <a:pt x="326898" y="223361"/>
                  </a:moveTo>
                  <a:lnTo>
                    <a:pt x="133541" y="223361"/>
                  </a:lnTo>
                  <a:cubicBezTo>
                    <a:pt x="137160" y="133636"/>
                    <a:pt x="170879" y="67056"/>
                    <a:pt x="248698" y="67056"/>
                  </a:cubicBezTo>
                  <a:cubicBezTo>
                    <a:pt x="318040" y="67056"/>
                    <a:pt x="351092" y="128683"/>
                    <a:pt x="351092" y="201359"/>
                  </a:cubicBezTo>
                  <a:cubicBezTo>
                    <a:pt x="351092" y="218980"/>
                    <a:pt x="345567" y="223361"/>
                    <a:pt x="326898" y="223361"/>
                  </a:cubicBezTo>
                  <a:close/>
                </a:path>
              </a:pathLst>
            </a:custGeom>
            <a:grp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0DA4C77-3D7B-87B3-7862-E714D0072B00}"/>
                </a:ext>
              </a:extLst>
            </p:cNvPr>
            <p:cNvSpPr/>
            <p:nvPr/>
          </p:nvSpPr>
          <p:spPr>
            <a:xfrm>
              <a:off x="6476809" y="2903220"/>
              <a:ext cx="461105" cy="798956"/>
            </a:xfrm>
            <a:custGeom>
              <a:avLst/>
              <a:gdLst>
                <a:gd name="connsiteX0" fmla="*/ 461105 w 461105"/>
                <a:gd name="connsiteY0" fmla="*/ 77057 h 798956"/>
                <a:gd name="connsiteX1" fmla="*/ 333470 w 461105"/>
                <a:gd name="connsiteY1" fmla="*/ 0 h 798956"/>
                <a:gd name="connsiteX2" fmla="*/ 95250 w 461105"/>
                <a:gd name="connsiteY2" fmla="*/ 258604 h 798956"/>
                <a:gd name="connsiteX3" fmla="*/ 45148 w 461105"/>
                <a:gd name="connsiteY3" fmla="*/ 258604 h 798956"/>
                <a:gd name="connsiteX4" fmla="*/ 0 w 461105"/>
                <a:gd name="connsiteY4" fmla="*/ 294894 h 798956"/>
                <a:gd name="connsiteX5" fmla="*/ 45148 w 461105"/>
                <a:gd name="connsiteY5" fmla="*/ 331184 h 798956"/>
                <a:gd name="connsiteX6" fmla="*/ 92488 w 461105"/>
                <a:gd name="connsiteY6" fmla="*/ 331184 h 798956"/>
                <a:gd name="connsiteX7" fmla="*/ 92488 w 461105"/>
                <a:gd name="connsiteY7" fmla="*/ 731806 h 798956"/>
                <a:gd name="connsiteX8" fmla="*/ 157448 w 461105"/>
                <a:gd name="connsiteY8" fmla="*/ 798957 h 798956"/>
                <a:gd name="connsiteX9" fmla="*/ 222409 w 461105"/>
                <a:gd name="connsiteY9" fmla="*/ 731806 h 798956"/>
                <a:gd name="connsiteX10" fmla="*/ 222409 w 461105"/>
                <a:gd name="connsiteY10" fmla="*/ 331184 h 798956"/>
                <a:gd name="connsiteX11" fmla="*/ 286226 w 461105"/>
                <a:gd name="connsiteY11" fmla="*/ 331184 h 798956"/>
                <a:gd name="connsiteX12" fmla="*/ 333565 w 461105"/>
                <a:gd name="connsiteY12" fmla="*/ 292703 h 798956"/>
                <a:gd name="connsiteX13" fmla="*/ 287369 w 461105"/>
                <a:gd name="connsiteY13" fmla="*/ 258604 h 798956"/>
                <a:gd name="connsiteX14" fmla="*/ 222409 w 461105"/>
                <a:gd name="connsiteY14" fmla="*/ 258604 h 798956"/>
                <a:gd name="connsiteX15" fmla="*/ 222409 w 461105"/>
                <a:gd name="connsiteY15" fmla="*/ 203549 h 798956"/>
                <a:gd name="connsiteX16" fmla="*/ 304990 w 461105"/>
                <a:gd name="connsiteY16" fmla="*/ 73724 h 798956"/>
                <a:gd name="connsiteX17" fmla="*/ 360045 w 461105"/>
                <a:gd name="connsiteY17" fmla="*/ 99060 h 798956"/>
                <a:gd name="connsiteX18" fmla="*/ 409575 w 461105"/>
                <a:gd name="connsiteY18" fmla="*/ 125444 h 798956"/>
                <a:gd name="connsiteX19" fmla="*/ 461105 w 461105"/>
                <a:gd name="connsiteY19" fmla="*/ 77057 h 7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105" h="798956">
                  <a:moveTo>
                    <a:pt x="461105" y="77057"/>
                  </a:moveTo>
                  <a:cubicBezTo>
                    <a:pt x="461105" y="19812"/>
                    <a:pt x="398335" y="0"/>
                    <a:pt x="333470" y="0"/>
                  </a:cubicBezTo>
                  <a:cubicBezTo>
                    <a:pt x="192596" y="0"/>
                    <a:pt x="103441" y="109157"/>
                    <a:pt x="95250" y="258604"/>
                  </a:cubicBezTo>
                  <a:lnTo>
                    <a:pt x="45148" y="258604"/>
                  </a:lnTo>
                  <a:cubicBezTo>
                    <a:pt x="20955" y="258604"/>
                    <a:pt x="0" y="269653"/>
                    <a:pt x="0" y="294894"/>
                  </a:cubicBezTo>
                  <a:cubicBezTo>
                    <a:pt x="0" y="320231"/>
                    <a:pt x="20955" y="331184"/>
                    <a:pt x="45148" y="331184"/>
                  </a:cubicBezTo>
                  <a:lnTo>
                    <a:pt x="92488" y="331184"/>
                  </a:lnTo>
                  <a:lnTo>
                    <a:pt x="92488" y="731806"/>
                  </a:lnTo>
                  <a:cubicBezTo>
                    <a:pt x="92488" y="771430"/>
                    <a:pt x="107918" y="798957"/>
                    <a:pt x="157448" y="798957"/>
                  </a:cubicBezTo>
                  <a:cubicBezTo>
                    <a:pt x="206978" y="798957"/>
                    <a:pt x="222409" y="771430"/>
                    <a:pt x="222409" y="731806"/>
                  </a:cubicBezTo>
                  <a:lnTo>
                    <a:pt x="222409" y="331184"/>
                  </a:lnTo>
                  <a:lnTo>
                    <a:pt x="286226" y="331184"/>
                  </a:lnTo>
                  <a:cubicBezTo>
                    <a:pt x="314801" y="331184"/>
                    <a:pt x="333565" y="315754"/>
                    <a:pt x="333565" y="292703"/>
                  </a:cubicBezTo>
                  <a:cubicBezTo>
                    <a:pt x="333565" y="268510"/>
                    <a:pt x="317087" y="258604"/>
                    <a:pt x="287369" y="258604"/>
                  </a:cubicBezTo>
                  <a:lnTo>
                    <a:pt x="222409" y="258604"/>
                  </a:lnTo>
                  <a:lnTo>
                    <a:pt x="222409" y="203549"/>
                  </a:lnTo>
                  <a:cubicBezTo>
                    <a:pt x="222409" y="133159"/>
                    <a:pt x="241078" y="73724"/>
                    <a:pt x="304990" y="73724"/>
                  </a:cubicBezTo>
                  <a:cubicBezTo>
                    <a:pt x="328136" y="73724"/>
                    <a:pt x="348996" y="85820"/>
                    <a:pt x="360045" y="99060"/>
                  </a:cubicBezTo>
                  <a:cubicBezTo>
                    <a:pt x="373285" y="114491"/>
                    <a:pt x="384238" y="125444"/>
                    <a:pt x="409575" y="125444"/>
                  </a:cubicBezTo>
                  <a:cubicBezTo>
                    <a:pt x="437959" y="125444"/>
                    <a:pt x="461105" y="105632"/>
                    <a:pt x="461105" y="77057"/>
                  </a:cubicBezTo>
                  <a:close/>
                </a:path>
              </a:pathLst>
            </a:custGeom>
            <a:grp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FDCD88B-5D0E-B23E-8250-517BCD82C4FA}"/>
                </a:ext>
              </a:extLst>
            </p:cNvPr>
            <p:cNvSpPr/>
            <p:nvPr/>
          </p:nvSpPr>
          <p:spPr>
            <a:xfrm>
              <a:off x="8137493" y="3430524"/>
              <a:ext cx="318801" cy="269366"/>
            </a:xfrm>
            <a:custGeom>
              <a:avLst/>
              <a:gdLst>
                <a:gd name="connsiteX0" fmla="*/ 108680 w 318801"/>
                <a:gd name="connsiteY0" fmla="*/ 0 h 269366"/>
                <a:gd name="connsiteX1" fmla="*/ 0 w 318801"/>
                <a:gd name="connsiteY1" fmla="*/ 269367 h 269366"/>
                <a:gd name="connsiteX2" fmla="*/ 71247 w 318801"/>
                <a:gd name="connsiteY2" fmla="*/ 269367 h 269366"/>
                <a:gd name="connsiteX3" fmla="*/ 90201 w 318801"/>
                <a:gd name="connsiteY3" fmla="*/ 218599 h 269366"/>
                <a:gd name="connsiteX4" fmla="*/ 228600 w 318801"/>
                <a:gd name="connsiteY4" fmla="*/ 218599 h 269366"/>
                <a:gd name="connsiteX5" fmla="*/ 247555 w 318801"/>
                <a:gd name="connsiteY5" fmla="*/ 269367 h 269366"/>
                <a:gd name="connsiteX6" fmla="*/ 318801 w 318801"/>
                <a:gd name="connsiteY6" fmla="*/ 269367 h 269366"/>
                <a:gd name="connsiteX7" fmla="*/ 210121 w 318801"/>
                <a:gd name="connsiteY7" fmla="*/ 0 h 269366"/>
                <a:gd name="connsiteX8" fmla="*/ 108680 w 318801"/>
                <a:gd name="connsiteY8" fmla="*/ 0 h 269366"/>
                <a:gd name="connsiteX9" fmla="*/ 106966 w 318801"/>
                <a:gd name="connsiteY9" fmla="*/ 173927 h 269366"/>
                <a:gd name="connsiteX10" fmla="*/ 159448 w 318801"/>
                <a:gd name="connsiteY10" fmla="*/ 33814 h 269366"/>
                <a:gd name="connsiteX11" fmla="*/ 211931 w 318801"/>
                <a:gd name="connsiteY11" fmla="*/ 173927 h 269366"/>
                <a:gd name="connsiteX12" fmla="*/ 106966 w 318801"/>
                <a:gd name="connsiteY12" fmla="*/ 173927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801" h="269366">
                  <a:moveTo>
                    <a:pt x="108680" y="0"/>
                  </a:moveTo>
                  <a:lnTo>
                    <a:pt x="0" y="269367"/>
                  </a:lnTo>
                  <a:lnTo>
                    <a:pt x="71247" y="269367"/>
                  </a:lnTo>
                  <a:lnTo>
                    <a:pt x="90201" y="218599"/>
                  </a:lnTo>
                  <a:lnTo>
                    <a:pt x="228600" y="218599"/>
                  </a:lnTo>
                  <a:lnTo>
                    <a:pt x="247555" y="269367"/>
                  </a:lnTo>
                  <a:lnTo>
                    <a:pt x="318801" y="269367"/>
                  </a:lnTo>
                  <a:lnTo>
                    <a:pt x="210121" y="0"/>
                  </a:lnTo>
                  <a:lnTo>
                    <a:pt x="108680" y="0"/>
                  </a:lnTo>
                  <a:close/>
                  <a:moveTo>
                    <a:pt x="106966" y="173927"/>
                  </a:moveTo>
                  <a:lnTo>
                    <a:pt x="159448" y="33814"/>
                  </a:lnTo>
                  <a:lnTo>
                    <a:pt x="211931" y="173927"/>
                  </a:lnTo>
                  <a:lnTo>
                    <a:pt x="106966" y="173927"/>
                  </a:ln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5BC4EC4-F18A-72E7-DE3E-5191BDB9E38F}"/>
                </a:ext>
              </a:extLst>
            </p:cNvPr>
            <p:cNvSpPr/>
            <p:nvPr/>
          </p:nvSpPr>
          <p:spPr>
            <a:xfrm>
              <a:off x="8705183" y="3430524"/>
              <a:ext cx="259746" cy="269366"/>
            </a:xfrm>
            <a:custGeom>
              <a:avLst/>
              <a:gdLst>
                <a:gd name="connsiteX0" fmla="*/ 0 w 259746"/>
                <a:gd name="connsiteY0" fmla="*/ 55531 h 269366"/>
                <a:gd name="connsiteX1" fmla="*/ 97822 w 259746"/>
                <a:gd name="connsiteY1" fmla="*/ 55531 h 269366"/>
                <a:gd name="connsiteX2" fmla="*/ 97822 w 259746"/>
                <a:gd name="connsiteY2" fmla="*/ 269367 h 269366"/>
                <a:gd name="connsiteX3" fmla="*/ 163068 w 259746"/>
                <a:gd name="connsiteY3" fmla="*/ 269367 h 269366"/>
                <a:gd name="connsiteX4" fmla="*/ 163068 w 259746"/>
                <a:gd name="connsiteY4" fmla="*/ 55531 h 269366"/>
                <a:gd name="connsiteX5" fmla="*/ 259747 w 259746"/>
                <a:gd name="connsiteY5" fmla="*/ 55531 h 269366"/>
                <a:gd name="connsiteX6" fmla="*/ 259747 w 259746"/>
                <a:gd name="connsiteY6" fmla="*/ 0 h 269366"/>
                <a:gd name="connsiteX7" fmla="*/ 0 w 259746"/>
                <a:gd name="connsiteY7"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46" h="269366">
                  <a:moveTo>
                    <a:pt x="0" y="55531"/>
                  </a:moveTo>
                  <a:lnTo>
                    <a:pt x="97822" y="55531"/>
                  </a:lnTo>
                  <a:lnTo>
                    <a:pt x="97822" y="269367"/>
                  </a:lnTo>
                  <a:lnTo>
                    <a:pt x="163068" y="269367"/>
                  </a:lnTo>
                  <a:lnTo>
                    <a:pt x="163068" y="55531"/>
                  </a:lnTo>
                  <a:lnTo>
                    <a:pt x="259747" y="55531"/>
                  </a:lnTo>
                  <a:lnTo>
                    <a:pt x="259747" y="0"/>
                  </a:lnTo>
                  <a:lnTo>
                    <a:pt x="0" y="0"/>
                  </a:ln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1C30373-7AB7-6B11-85A7-3FF25B8F971D}"/>
                </a:ext>
              </a:extLst>
            </p:cNvPr>
            <p:cNvSpPr/>
            <p:nvPr/>
          </p:nvSpPr>
          <p:spPr>
            <a:xfrm>
              <a:off x="8499824" y="3430524"/>
              <a:ext cx="218694" cy="269366"/>
            </a:xfrm>
            <a:custGeom>
              <a:avLst/>
              <a:gdLst>
                <a:gd name="connsiteX0" fmla="*/ 65246 w 218694"/>
                <a:gd name="connsiteY0" fmla="*/ 0 h 269366"/>
                <a:gd name="connsiteX1" fmla="*/ 0 w 218694"/>
                <a:gd name="connsiteY1" fmla="*/ 0 h 269366"/>
                <a:gd name="connsiteX2" fmla="*/ 0 w 218694"/>
                <a:gd name="connsiteY2" fmla="*/ 269367 h 269366"/>
                <a:gd name="connsiteX3" fmla="*/ 218694 w 218694"/>
                <a:gd name="connsiteY3" fmla="*/ 269367 h 269366"/>
                <a:gd name="connsiteX4" fmla="*/ 218694 w 218694"/>
                <a:gd name="connsiteY4" fmla="*/ 212598 h 269366"/>
                <a:gd name="connsiteX5" fmla="*/ 65246 w 218694"/>
                <a:gd name="connsiteY5" fmla="*/ 212598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94" h="269366">
                  <a:moveTo>
                    <a:pt x="65246" y="0"/>
                  </a:moveTo>
                  <a:lnTo>
                    <a:pt x="0" y="0"/>
                  </a:lnTo>
                  <a:lnTo>
                    <a:pt x="0" y="269367"/>
                  </a:lnTo>
                  <a:lnTo>
                    <a:pt x="218694" y="269367"/>
                  </a:lnTo>
                  <a:lnTo>
                    <a:pt x="218694" y="212598"/>
                  </a:lnTo>
                  <a:lnTo>
                    <a:pt x="65246" y="212598"/>
                  </a:lnTo>
                  <a:close/>
                </a:path>
              </a:pathLst>
            </a:custGeom>
            <a:grp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EEC012D-6B90-04C8-5A96-E49941DBD5DB}"/>
                </a:ext>
              </a:extLst>
            </p:cNvPr>
            <p:cNvSpPr/>
            <p:nvPr/>
          </p:nvSpPr>
          <p:spPr>
            <a:xfrm>
              <a:off x="9022937" y="3430524"/>
              <a:ext cx="278987" cy="269366"/>
            </a:xfrm>
            <a:custGeom>
              <a:avLst/>
              <a:gdLst>
                <a:gd name="connsiteX0" fmla="*/ 213741 w 278987"/>
                <a:gd name="connsiteY0" fmla="*/ 102679 h 269366"/>
                <a:gd name="connsiteX1" fmla="*/ 66390 w 278987"/>
                <a:gd name="connsiteY1" fmla="*/ 102679 h 269366"/>
                <a:gd name="connsiteX2" fmla="*/ 66390 w 278987"/>
                <a:gd name="connsiteY2" fmla="*/ 0 h 269366"/>
                <a:gd name="connsiteX3" fmla="*/ 0 w 278987"/>
                <a:gd name="connsiteY3" fmla="*/ 0 h 269366"/>
                <a:gd name="connsiteX4" fmla="*/ 0 w 278987"/>
                <a:gd name="connsiteY4" fmla="*/ 269367 h 269366"/>
                <a:gd name="connsiteX5" fmla="*/ 66390 w 278987"/>
                <a:gd name="connsiteY5" fmla="*/ 269367 h 269366"/>
                <a:gd name="connsiteX6" fmla="*/ 66390 w 278987"/>
                <a:gd name="connsiteY6" fmla="*/ 155829 h 269366"/>
                <a:gd name="connsiteX7" fmla="*/ 213741 w 278987"/>
                <a:gd name="connsiteY7" fmla="*/ 155829 h 269366"/>
                <a:gd name="connsiteX8" fmla="*/ 213741 w 278987"/>
                <a:gd name="connsiteY8" fmla="*/ 269367 h 269366"/>
                <a:gd name="connsiteX9" fmla="*/ 278988 w 278987"/>
                <a:gd name="connsiteY9" fmla="*/ 269367 h 269366"/>
                <a:gd name="connsiteX10" fmla="*/ 278988 w 278987"/>
                <a:gd name="connsiteY10" fmla="*/ 0 h 269366"/>
                <a:gd name="connsiteX11" fmla="*/ 213741 w 278987"/>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87" h="269366">
                  <a:moveTo>
                    <a:pt x="213741" y="102679"/>
                  </a:moveTo>
                  <a:lnTo>
                    <a:pt x="66390" y="102679"/>
                  </a:lnTo>
                  <a:lnTo>
                    <a:pt x="66390" y="0"/>
                  </a:lnTo>
                  <a:lnTo>
                    <a:pt x="0" y="0"/>
                  </a:lnTo>
                  <a:lnTo>
                    <a:pt x="0" y="269367"/>
                  </a:lnTo>
                  <a:lnTo>
                    <a:pt x="66390" y="269367"/>
                  </a:lnTo>
                  <a:lnTo>
                    <a:pt x="66390" y="155829"/>
                  </a:lnTo>
                  <a:lnTo>
                    <a:pt x="213741" y="155829"/>
                  </a:lnTo>
                  <a:lnTo>
                    <a:pt x="213741" y="269367"/>
                  </a:lnTo>
                  <a:lnTo>
                    <a:pt x="278988" y="269367"/>
                  </a:lnTo>
                  <a:lnTo>
                    <a:pt x="278988" y="0"/>
                  </a:lnTo>
                  <a:lnTo>
                    <a:pt x="213741" y="0"/>
                  </a:ln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AD3429-4BFF-9546-89D5-49C5F33DC603}"/>
                </a:ext>
              </a:extLst>
            </p:cNvPr>
            <p:cNvSpPr/>
            <p:nvPr/>
          </p:nvSpPr>
          <p:spPr>
            <a:xfrm>
              <a:off x="6252305" y="2946177"/>
              <a:ext cx="156209" cy="154114"/>
            </a:xfrm>
            <a:custGeom>
              <a:avLst/>
              <a:gdLst>
                <a:gd name="connsiteX0" fmla="*/ 156210 w 156209"/>
                <a:gd name="connsiteY0" fmla="*/ 77057 h 154114"/>
                <a:gd name="connsiteX1" fmla="*/ 78105 w 156209"/>
                <a:gd name="connsiteY1" fmla="*/ 154114 h 154114"/>
                <a:gd name="connsiteX2" fmla="*/ 0 w 156209"/>
                <a:gd name="connsiteY2" fmla="*/ 77057 h 154114"/>
                <a:gd name="connsiteX3" fmla="*/ 78105 w 156209"/>
                <a:gd name="connsiteY3" fmla="*/ 0 h 154114"/>
                <a:gd name="connsiteX4" fmla="*/ 156210 w 156209"/>
                <a:gd name="connsiteY4" fmla="*/ 77057 h 1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4114">
                  <a:moveTo>
                    <a:pt x="156210" y="77057"/>
                  </a:moveTo>
                  <a:cubicBezTo>
                    <a:pt x="156210" y="119615"/>
                    <a:pt x="121241" y="154114"/>
                    <a:pt x="78105" y="154114"/>
                  </a:cubicBezTo>
                  <a:cubicBezTo>
                    <a:pt x="34969" y="154114"/>
                    <a:pt x="0" y="119615"/>
                    <a:pt x="0" y="77057"/>
                  </a:cubicBezTo>
                  <a:cubicBezTo>
                    <a:pt x="0" y="34500"/>
                    <a:pt x="34969" y="0"/>
                    <a:pt x="78105" y="0"/>
                  </a:cubicBezTo>
                  <a:cubicBezTo>
                    <a:pt x="121241" y="0"/>
                    <a:pt x="156210" y="34500"/>
                    <a:pt x="156210" y="77057"/>
                  </a:cubicBez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B9F39E-2886-8A05-AA05-235DAC61B82B}"/>
                </a:ext>
              </a:extLst>
            </p:cNvPr>
            <p:cNvSpPr/>
            <p:nvPr/>
          </p:nvSpPr>
          <p:spPr>
            <a:xfrm>
              <a:off x="6870668" y="3154203"/>
              <a:ext cx="457867" cy="817816"/>
            </a:xfrm>
            <a:custGeom>
              <a:avLst/>
              <a:gdLst>
                <a:gd name="connsiteX0" fmla="*/ 393002 w 457867"/>
                <a:gd name="connsiteY0" fmla="*/ 0 h 817816"/>
                <a:gd name="connsiteX1" fmla="*/ 328041 w 457867"/>
                <a:gd name="connsiteY1" fmla="*/ 67151 h 817816"/>
                <a:gd name="connsiteX2" fmla="*/ 328041 w 457867"/>
                <a:gd name="connsiteY2" fmla="*/ 344519 h 817816"/>
                <a:gd name="connsiteX3" fmla="*/ 212503 w 457867"/>
                <a:gd name="connsiteY3" fmla="*/ 459010 h 817816"/>
                <a:gd name="connsiteX4" fmla="*/ 129921 w 457867"/>
                <a:gd name="connsiteY4" fmla="*/ 357759 h 817816"/>
                <a:gd name="connsiteX5" fmla="*/ 129921 w 457867"/>
                <a:gd name="connsiteY5" fmla="*/ 67246 h 817816"/>
                <a:gd name="connsiteX6" fmla="*/ 64961 w 457867"/>
                <a:gd name="connsiteY6" fmla="*/ 95 h 817816"/>
                <a:gd name="connsiteX7" fmla="*/ 0 w 457867"/>
                <a:gd name="connsiteY7" fmla="*/ 67246 h 817816"/>
                <a:gd name="connsiteX8" fmla="*/ 0 w 457867"/>
                <a:gd name="connsiteY8" fmla="*/ 378714 h 817816"/>
                <a:gd name="connsiteX9" fmla="*/ 160687 w 457867"/>
                <a:gd name="connsiteY9" fmla="*/ 550355 h 817816"/>
                <a:gd name="connsiteX10" fmla="*/ 330137 w 457867"/>
                <a:gd name="connsiteY10" fmla="*/ 467011 h 817816"/>
                <a:gd name="connsiteX11" fmla="*/ 330137 w 457867"/>
                <a:gd name="connsiteY11" fmla="*/ 623030 h 817816"/>
                <a:gd name="connsiteX12" fmla="*/ 215646 w 457867"/>
                <a:gd name="connsiteY12" fmla="*/ 746284 h 817816"/>
                <a:gd name="connsiteX13" fmla="*/ 122111 w 457867"/>
                <a:gd name="connsiteY13" fmla="*/ 689038 h 817816"/>
                <a:gd name="connsiteX14" fmla="*/ 73724 w 457867"/>
                <a:gd name="connsiteY14" fmla="*/ 662654 h 817816"/>
                <a:gd name="connsiteX15" fmla="*/ 25337 w 457867"/>
                <a:gd name="connsiteY15" fmla="*/ 711041 h 817816"/>
                <a:gd name="connsiteX16" fmla="*/ 209169 w 457867"/>
                <a:gd name="connsiteY16" fmla="*/ 817817 h 817816"/>
                <a:gd name="connsiteX17" fmla="*/ 457867 w 457867"/>
                <a:gd name="connsiteY17" fmla="*/ 552545 h 817816"/>
                <a:gd name="connsiteX18" fmla="*/ 457867 w 457867"/>
                <a:gd name="connsiteY18" fmla="*/ 67246 h 817816"/>
                <a:gd name="connsiteX19" fmla="*/ 393002 w 457867"/>
                <a:gd name="connsiteY19" fmla="*/ 0 h 81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867" h="817816">
                  <a:moveTo>
                    <a:pt x="393002" y="0"/>
                  </a:moveTo>
                  <a:cubicBezTo>
                    <a:pt x="343472" y="0"/>
                    <a:pt x="328041" y="27527"/>
                    <a:pt x="328041" y="67151"/>
                  </a:cubicBezTo>
                  <a:lnTo>
                    <a:pt x="328041" y="344519"/>
                  </a:lnTo>
                  <a:cubicBezTo>
                    <a:pt x="328041" y="405003"/>
                    <a:pt x="272987" y="459010"/>
                    <a:pt x="212503" y="459010"/>
                  </a:cubicBezTo>
                  <a:cubicBezTo>
                    <a:pt x="154210" y="459010"/>
                    <a:pt x="129921" y="416052"/>
                    <a:pt x="129921" y="357759"/>
                  </a:cubicBezTo>
                  <a:lnTo>
                    <a:pt x="129921" y="67246"/>
                  </a:lnTo>
                  <a:cubicBezTo>
                    <a:pt x="129921" y="27622"/>
                    <a:pt x="114491" y="95"/>
                    <a:pt x="64961" y="95"/>
                  </a:cubicBezTo>
                  <a:cubicBezTo>
                    <a:pt x="15431" y="95"/>
                    <a:pt x="0" y="27622"/>
                    <a:pt x="0" y="67246"/>
                  </a:cubicBezTo>
                  <a:lnTo>
                    <a:pt x="0" y="378714"/>
                  </a:lnTo>
                  <a:cubicBezTo>
                    <a:pt x="0" y="488728"/>
                    <a:pt x="52864" y="551497"/>
                    <a:pt x="160687" y="550355"/>
                  </a:cubicBezTo>
                  <a:cubicBezTo>
                    <a:pt x="233172" y="549402"/>
                    <a:pt x="285560" y="521780"/>
                    <a:pt x="330137" y="467011"/>
                  </a:cubicBezTo>
                  <a:lnTo>
                    <a:pt x="330137" y="623030"/>
                  </a:lnTo>
                  <a:cubicBezTo>
                    <a:pt x="330137" y="706660"/>
                    <a:pt x="283941" y="746284"/>
                    <a:pt x="215646" y="746284"/>
                  </a:cubicBezTo>
                  <a:cubicBezTo>
                    <a:pt x="173831" y="746284"/>
                    <a:pt x="147066" y="725424"/>
                    <a:pt x="122111" y="689038"/>
                  </a:cubicBezTo>
                  <a:cubicBezTo>
                    <a:pt x="112109" y="674370"/>
                    <a:pt x="96774" y="662654"/>
                    <a:pt x="73724" y="662654"/>
                  </a:cubicBezTo>
                  <a:cubicBezTo>
                    <a:pt x="46196" y="662654"/>
                    <a:pt x="25337" y="682466"/>
                    <a:pt x="25337" y="711041"/>
                  </a:cubicBezTo>
                  <a:cubicBezTo>
                    <a:pt x="25337" y="768287"/>
                    <a:pt x="83629" y="817817"/>
                    <a:pt x="209169" y="817817"/>
                  </a:cubicBezTo>
                  <a:cubicBezTo>
                    <a:pt x="360997" y="817817"/>
                    <a:pt x="457867" y="727615"/>
                    <a:pt x="457867" y="552545"/>
                  </a:cubicBezTo>
                  <a:lnTo>
                    <a:pt x="457867" y="67246"/>
                  </a:lnTo>
                  <a:cubicBezTo>
                    <a:pt x="457962" y="27432"/>
                    <a:pt x="442531" y="0"/>
                    <a:pt x="393002" y="0"/>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F38E4C7-BD45-08E0-E9B9-1B4F4CD9471D}"/>
                </a:ext>
              </a:extLst>
            </p:cNvPr>
            <p:cNvSpPr/>
            <p:nvPr/>
          </p:nvSpPr>
          <p:spPr>
            <a:xfrm>
              <a:off x="7518939" y="3430524"/>
              <a:ext cx="277844" cy="269366"/>
            </a:xfrm>
            <a:custGeom>
              <a:avLst/>
              <a:gdLst>
                <a:gd name="connsiteX0" fmla="*/ 212598 w 277844"/>
                <a:gd name="connsiteY0" fmla="*/ 102679 h 269366"/>
                <a:gd name="connsiteX1" fmla="*/ 65246 w 277844"/>
                <a:gd name="connsiteY1" fmla="*/ 102679 h 269366"/>
                <a:gd name="connsiteX2" fmla="*/ 65246 w 277844"/>
                <a:gd name="connsiteY2" fmla="*/ 0 h 269366"/>
                <a:gd name="connsiteX3" fmla="*/ 0 w 277844"/>
                <a:gd name="connsiteY3" fmla="*/ 0 h 269366"/>
                <a:gd name="connsiteX4" fmla="*/ 0 w 277844"/>
                <a:gd name="connsiteY4" fmla="*/ 269367 h 269366"/>
                <a:gd name="connsiteX5" fmla="*/ 65246 w 277844"/>
                <a:gd name="connsiteY5" fmla="*/ 269367 h 269366"/>
                <a:gd name="connsiteX6" fmla="*/ 65246 w 277844"/>
                <a:gd name="connsiteY6" fmla="*/ 155829 h 269366"/>
                <a:gd name="connsiteX7" fmla="*/ 212598 w 277844"/>
                <a:gd name="connsiteY7" fmla="*/ 155829 h 269366"/>
                <a:gd name="connsiteX8" fmla="*/ 212598 w 277844"/>
                <a:gd name="connsiteY8" fmla="*/ 269367 h 269366"/>
                <a:gd name="connsiteX9" fmla="*/ 277844 w 277844"/>
                <a:gd name="connsiteY9" fmla="*/ 269367 h 269366"/>
                <a:gd name="connsiteX10" fmla="*/ 277844 w 277844"/>
                <a:gd name="connsiteY10" fmla="*/ 0 h 269366"/>
                <a:gd name="connsiteX11" fmla="*/ 212598 w 277844"/>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44" h="269366">
                  <a:moveTo>
                    <a:pt x="212598" y="102679"/>
                  </a:moveTo>
                  <a:lnTo>
                    <a:pt x="65246" y="102679"/>
                  </a:lnTo>
                  <a:lnTo>
                    <a:pt x="65246" y="0"/>
                  </a:lnTo>
                  <a:lnTo>
                    <a:pt x="0" y="0"/>
                  </a:lnTo>
                  <a:lnTo>
                    <a:pt x="0" y="269367"/>
                  </a:lnTo>
                  <a:lnTo>
                    <a:pt x="65246" y="269367"/>
                  </a:lnTo>
                  <a:lnTo>
                    <a:pt x="65246" y="155829"/>
                  </a:lnTo>
                  <a:lnTo>
                    <a:pt x="212598" y="155829"/>
                  </a:lnTo>
                  <a:lnTo>
                    <a:pt x="212598" y="269367"/>
                  </a:lnTo>
                  <a:lnTo>
                    <a:pt x="277844" y="269367"/>
                  </a:lnTo>
                  <a:lnTo>
                    <a:pt x="277844" y="0"/>
                  </a:lnTo>
                  <a:lnTo>
                    <a:pt x="212598" y="0"/>
                  </a:ln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9A0ADF2-91EC-4806-2C72-EE47100902CC}"/>
                </a:ext>
              </a:extLst>
            </p:cNvPr>
            <p:cNvSpPr/>
            <p:nvPr/>
          </p:nvSpPr>
          <p:spPr>
            <a:xfrm>
              <a:off x="7868030" y="3430524"/>
              <a:ext cx="231934" cy="269366"/>
            </a:xfrm>
            <a:custGeom>
              <a:avLst/>
              <a:gdLst>
                <a:gd name="connsiteX0" fmla="*/ 65247 w 231934"/>
                <a:gd name="connsiteY0" fmla="*/ 153448 h 269366"/>
                <a:gd name="connsiteX1" fmla="*/ 213836 w 231934"/>
                <a:gd name="connsiteY1" fmla="*/ 153448 h 269366"/>
                <a:gd name="connsiteX2" fmla="*/ 213836 w 231934"/>
                <a:gd name="connsiteY2" fmla="*/ 108680 h 269366"/>
                <a:gd name="connsiteX3" fmla="*/ 65247 w 231934"/>
                <a:gd name="connsiteY3" fmla="*/ 108680 h 269366"/>
                <a:gd name="connsiteX4" fmla="*/ 65247 w 231934"/>
                <a:gd name="connsiteY4" fmla="*/ 50768 h 269366"/>
                <a:gd name="connsiteX5" fmla="*/ 228315 w 231934"/>
                <a:gd name="connsiteY5" fmla="*/ 50768 h 269366"/>
                <a:gd name="connsiteX6" fmla="*/ 228315 w 231934"/>
                <a:gd name="connsiteY6" fmla="*/ 0 h 269366"/>
                <a:gd name="connsiteX7" fmla="*/ 0 w 231934"/>
                <a:gd name="connsiteY7" fmla="*/ 0 h 269366"/>
                <a:gd name="connsiteX8" fmla="*/ 0 w 231934"/>
                <a:gd name="connsiteY8" fmla="*/ 269367 h 269366"/>
                <a:gd name="connsiteX9" fmla="*/ 231934 w 231934"/>
                <a:gd name="connsiteY9" fmla="*/ 269367 h 269366"/>
                <a:gd name="connsiteX10" fmla="*/ 231934 w 231934"/>
                <a:gd name="connsiteY10" fmla="*/ 218599 h 269366"/>
                <a:gd name="connsiteX11" fmla="*/ 65247 w 231934"/>
                <a:gd name="connsiteY11" fmla="*/ 218599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934" h="269366">
                  <a:moveTo>
                    <a:pt x="65247" y="153448"/>
                  </a:moveTo>
                  <a:lnTo>
                    <a:pt x="213836" y="153448"/>
                  </a:lnTo>
                  <a:lnTo>
                    <a:pt x="213836" y="108680"/>
                  </a:lnTo>
                  <a:lnTo>
                    <a:pt x="65247" y="108680"/>
                  </a:lnTo>
                  <a:lnTo>
                    <a:pt x="65247" y="50768"/>
                  </a:lnTo>
                  <a:lnTo>
                    <a:pt x="228315" y="50768"/>
                  </a:lnTo>
                  <a:lnTo>
                    <a:pt x="228315" y="0"/>
                  </a:lnTo>
                  <a:lnTo>
                    <a:pt x="0" y="0"/>
                  </a:lnTo>
                  <a:lnTo>
                    <a:pt x="0" y="269367"/>
                  </a:lnTo>
                  <a:lnTo>
                    <a:pt x="231934" y="269367"/>
                  </a:lnTo>
                  <a:lnTo>
                    <a:pt x="231934" y="218599"/>
                  </a:lnTo>
                  <a:lnTo>
                    <a:pt x="65247" y="218599"/>
                  </a:lnTo>
                  <a:close/>
                </a:path>
              </a:pathLst>
            </a:custGeom>
            <a:grp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F1F1316-19C1-84C0-760C-EBE2D1478D8F}"/>
                </a:ext>
              </a:extLst>
            </p:cNvPr>
            <p:cNvSpPr/>
            <p:nvPr/>
          </p:nvSpPr>
          <p:spPr>
            <a:xfrm>
              <a:off x="9371266" y="3430428"/>
              <a:ext cx="81533" cy="97155"/>
            </a:xfrm>
            <a:custGeom>
              <a:avLst/>
              <a:gdLst>
                <a:gd name="connsiteX0" fmla="*/ 0 w 81533"/>
                <a:gd name="connsiteY0" fmla="*/ 16002 h 97155"/>
                <a:gd name="connsiteX1" fmla="*/ 31147 w 81533"/>
                <a:gd name="connsiteY1" fmla="*/ 16002 h 97155"/>
                <a:gd name="connsiteX2" fmla="*/ 31147 w 81533"/>
                <a:gd name="connsiteY2" fmla="*/ 97155 h 97155"/>
                <a:gd name="connsiteX3" fmla="*/ 50388 w 81533"/>
                <a:gd name="connsiteY3" fmla="*/ 97155 h 97155"/>
                <a:gd name="connsiteX4" fmla="*/ 50388 w 81533"/>
                <a:gd name="connsiteY4" fmla="*/ 16002 h 97155"/>
                <a:gd name="connsiteX5" fmla="*/ 81534 w 81533"/>
                <a:gd name="connsiteY5" fmla="*/ 16002 h 97155"/>
                <a:gd name="connsiteX6" fmla="*/ 81534 w 81533"/>
                <a:gd name="connsiteY6" fmla="*/ 0 h 97155"/>
                <a:gd name="connsiteX7" fmla="*/ 0 w 81533"/>
                <a:gd name="connsiteY7"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 h="97155">
                  <a:moveTo>
                    <a:pt x="0" y="16002"/>
                  </a:moveTo>
                  <a:lnTo>
                    <a:pt x="31147" y="16002"/>
                  </a:lnTo>
                  <a:lnTo>
                    <a:pt x="31147" y="97155"/>
                  </a:lnTo>
                  <a:lnTo>
                    <a:pt x="50388" y="97155"/>
                  </a:lnTo>
                  <a:lnTo>
                    <a:pt x="50388" y="16002"/>
                  </a:lnTo>
                  <a:lnTo>
                    <a:pt x="81534" y="16002"/>
                  </a:lnTo>
                  <a:lnTo>
                    <a:pt x="81534" y="0"/>
                  </a:lnTo>
                  <a:lnTo>
                    <a:pt x="0" y="0"/>
                  </a:lnTo>
                  <a:close/>
                </a:path>
              </a:pathLst>
            </a:custGeom>
            <a:grp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D9D1139-2C91-6342-FD79-8B71C78BC0D1}"/>
                </a:ext>
              </a:extLst>
            </p:cNvPr>
            <p:cNvSpPr/>
            <p:nvPr/>
          </p:nvSpPr>
          <p:spPr>
            <a:xfrm>
              <a:off x="9458515" y="3430428"/>
              <a:ext cx="118585" cy="97155"/>
            </a:xfrm>
            <a:custGeom>
              <a:avLst/>
              <a:gdLst>
                <a:gd name="connsiteX0" fmla="*/ 111157 w 118585"/>
                <a:gd name="connsiteY0" fmla="*/ 0 h 97155"/>
                <a:gd name="connsiteX1" fmla="*/ 83248 w 118585"/>
                <a:gd name="connsiteY1" fmla="*/ 0 h 97155"/>
                <a:gd name="connsiteX2" fmla="*/ 66484 w 118585"/>
                <a:gd name="connsiteY2" fmla="*/ 47911 h 97155"/>
                <a:gd name="connsiteX3" fmla="*/ 59721 w 118585"/>
                <a:gd name="connsiteY3" fmla="*/ 72200 h 97155"/>
                <a:gd name="connsiteX4" fmla="*/ 59341 w 118585"/>
                <a:gd name="connsiteY4" fmla="*/ 72200 h 97155"/>
                <a:gd name="connsiteX5" fmla="*/ 52864 w 118585"/>
                <a:gd name="connsiteY5" fmla="*/ 47530 h 97155"/>
                <a:gd name="connsiteX6" fmla="*/ 36100 w 118585"/>
                <a:gd name="connsiteY6" fmla="*/ 0 h 97155"/>
                <a:gd name="connsiteX7" fmla="*/ 7144 w 118585"/>
                <a:gd name="connsiteY7" fmla="*/ 0 h 97155"/>
                <a:gd name="connsiteX8" fmla="*/ 0 w 118585"/>
                <a:gd name="connsiteY8" fmla="*/ 97155 h 97155"/>
                <a:gd name="connsiteX9" fmla="*/ 18573 w 118585"/>
                <a:gd name="connsiteY9" fmla="*/ 97155 h 97155"/>
                <a:gd name="connsiteX10" fmla="*/ 22193 w 118585"/>
                <a:gd name="connsiteY10" fmla="*/ 40005 h 97155"/>
                <a:gd name="connsiteX11" fmla="*/ 22860 w 118585"/>
                <a:gd name="connsiteY11" fmla="*/ 12859 h 97155"/>
                <a:gd name="connsiteX12" fmla="*/ 23908 w 118585"/>
                <a:gd name="connsiteY12" fmla="*/ 12859 h 97155"/>
                <a:gd name="connsiteX13" fmla="*/ 30670 w 118585"/>
                <a:gd name="connsiteY13" fmla="*/ 40386 h 97155"/>
                <a:gd name="connsiteX14" fmla="*/ 48196 w 118585"/>
                <a:gd name="connsiteY14" fmla="*/ 95821 h 97155"/>
                <a:gd name="connsiteX15" fmla="*/ 68199 w 118585"/>
                <a:gd name="connsiteY15" fmla="*/ 95821 h 97155"/>
                <a:gd name="connsiteX16" fmla="*/ 85725 w 118585"/>
                <a:gd name="connsiteY16" fmla="*/ 41815 h 97155"/>
                <a:gd name="connsiteX17" fmla="*/ 93916 w 118585"/>
                <a:gd name="connsiteY17" fmla="*/ 12859 h 97155"/>
                <a:gd name="connsiteX18" fmla="*/ 95059 w 118585"/>
                <a:gd name="connsiteY18" fmla="*/ 12859 h 97155"/>
                <a:gd name="connsiteX19" fmla="*/ 95726 w 118585"/>
                <a:gd name="connsiteY19" fmla="*/ 40005 h 97155"/>
                <a:gd name="connsiteX20" fmla="*/ 99250 w 118585"/>
                <a:gd name="connsiteY20" fmla="*/ 97155 h 97155"/>
                <a:gd name="connsiteX21" fmla="*/ 118586 w 118585"/>
                <a:gd name="connsiteY21" fmla="*/ 97155 h 97155"/>
                <a:gd name="connsiteX22" fmla="*/ 111157 w 118585"/>
                <a:gd name="connsiteY22"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585" h="97155">
                  <a:moveTo>
                    <a:pt x="111157" y="0"/>
                  </a:moveTo>
                  <a:lnTo>
                    <a:pt x="83248" y="0"/>
                  </a:lnTo>
                  <a:lnTo>
                    <a:pt x="66484" y="47911"/>
                  </a:lnTo>
                  <a:cubicBezTo>
                    <a:pt x="64294" y="55054"/>
                    <a:pt x="62198" y="63246"/>
                    <a:pt x="59721" y="72200"/>
                  </a:cubicBezTo>
                  <a:lnTo>
                    <a:pt x="59341" y="72200"/>
                  </a:lnTo>
                  <a:cubicBezTo>
                    <a:pt x="56864" y="62198"/>
                    <a:pt x="55054" y="55054"/>
                    <a:pt x="52864" y="47530"/>
                  </a:cubicBezTo>
                  <a:lnTo>
                    <a:pt x="36100" y="0"/>
                  </a:lnTo>
                  <a:lnTo>
                    <a:pt x="7144" y="0"/>
                  </a:lnTo>
                  <a:lnTo>
                    <a:pt x="0" y="97155"/>
                  </a:lnTo>
                  <a:lnTo>
                    <a:pt x="18573" y="97155"/>
                  </a:lnTo>
                  <a:lnTo>
                    <a:pt x="22193" y="40005"/>
                  </a:lnTo>
                  <a:cubicBezTo>
                    <a:pt x="22574" y="31052"/>
                    <a:pt x="22860" y="21812"/>
                    <a:pt x="22860" y="12859"/>
                  </a:cubicBezTo>
                  <a:lnTo>
                    <a:pt x="23908" y="12859"/>
                  </a:lnTo>
                  <a:cubicBezTo>
                    <a:pt x="26003" y="21431"/>
                    <a:pt x="28956" y="32861"/>
                    <a:pt x="30670" y="40386"/>
                  </a:cubicBezTo>
                  <a:lnTo>
                    <a:pt x="48196" y="95821"/>
                  </a:lnTo>
                  <a:lnTo>
                    <a:pt x="68199" y="95821"/>
                  </a:lnTo>
                  <a:lnTo>
                    <a:pt x="85725" y="41815"/>
                  </a:lnTo>
                  <a:cubicBezTo>
                    <a:pt x="88582" y="32861"/>
                    <a:pt x="91440" y="21431"/>
                    <a:pt x="93916" y="12859"/>
                  </a:cubicBezTo>
                  <a:lnTo>
                    <a:pt x="95059" y="12859"/>
                  </a:lnTo>
                  <a:cubicBezTo>
                    <a:pt x="95440" y="23241"/>
                    <a:pt x="95440" y="32480"/>
                    <a:pt x="95726" y="40005"/>
                  </a:cubicBezTo>
                  <a:lnTo>
                    <a:pt x="99250" y="97155"/>
                  </a:lnTo>
                  <a:lnTo>
                    <a:pt x="118586" y="97155"/>
                  </a:lnTo>
                  <a:lnTo>
                    <a:pt x="111157"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645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F4F1E7"/>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A4CBD0-FAFA-2B4A-A3F5-826647BF4D9F}"/>
              </a:ext>
            </a:extLst>
          </p:cNvPr>
          <p:cNvSpPr/>
          <p:nvPr userDrawn="1"/>
        </p:nvSpPr>
        <p:spPr>
          <a:xfrm>
            <a:off x="390144" y="6120384"/>
            <a:ext cx="1816608" cy="59740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64CDF16B-0910-663B-CFAC-3855B7EAD3B1}"/>
              </a:ext>
            </a:extLst>
          </p:cNvPr>
          <p:cNvSpPr/>
          <p:nvPr userDrawn="1"/>
        </p:nvSpPr>
        <p:spPr>
          <a:xfrm>
            <a:off x="1683107" y="391321"/>
            <a:ext cx="10508892" cy="6466679"/>
          </a:xfrm>
          <a:custGeom>
            <a:avLst/>
            <a:gdLst>
              <a:gd name="connsiteX0" fmla="*/ 5754399 w 10508892"/>
              <a:gd name="connsiteY0" fmla="*/ 0 h 6466679"/>
              <a:gd name="connsiteX1" fmla="*/ 10483392 w 10508892"/>
              <a:gd name="connsiteY1" fmla="*/ 1874393 h 6466679"/>
              <a:gd name="connsiteX2" fmla="*/ 10508892 w 10508892"/>
              <a:gd name="connsiteY2" fmla="*/ 1908553 h 6466679"/>
              <a:gd name="connsiteX3" fmla="*/ 10508892 w 10508892"/>
              <a:gd name="connsiteY3" fmla="*/ 6466679 h 6466679"/>
              <a:gd name="connsiteX4" fmla="*/ 126416 w 10508892"/>
              <a:gd name="connsiteY4" fmla="*/ 6466679 h 6466679"/>
              <a:gd name="connsiteX5" fmla="*/ 107056 w 10508892"/>
              <a:gd name="connsiteY5" fmla="*/ 6373643 h 6466679"/>
              <a:gd name="connsiteX6" fmla="*/ 169 w 10508892"/>
              <a:gd name="connsiteY6" fmla="*/ 5188040 h 6466679"/>
              <a:gd name="connsiteX7" fmla="*/ 5754399 w 10508892"/>
              <a:gd name="connsiteY7" fmla="*/ 0 h 64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892" h="6466679">
                <a:moveTo>
                  <a:pt x="5754399" y="0"/>
                </a:moveTo>
                <a:cubicBezTo>
                  <a:pt x="7879488" y="0"/>
                  <a:pt x="9509627" y="646919"/>
                  <a:pt x="10483392" y="1874393"/>
                </a:cubicBezTo>
                <a:lnTo>
                  <a:pt x="10508892" y="1908553"/>
                </a:lnTo>
                <a:lnTo>
                  <a:pt x="10508892" y="6466679"/>
                </a:lnTo>
                <a:lnTo>
                  <a:pt x="126416" y="6466679"/>
                </a:lnTo>
                <a:lnTo>
                  <a:pt x="107056" y="6373643"/>
                </a:lnTo>
                <a:cubicBezTo>
                  <a:pt x="39057" y="6002573"/>
                  <a:pt x="2970" y="5607166"/>
                  <a:pt x="169" y="5188040"/>
                </a:cubicBezTo>
                <a:cubicBezTo>
                  <a:pt x="-22245" y="1835027"/>
                  <a:pt x="2175309" y="0"/>
                  <a:pt x="575439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a:xfrm>
            <a:off x="3171570" y="2610529"/>
            <a:ext cx="7754736" cy="3410561"/>
          </a:xfrm>
        </p:spPr>
        <p:txBody>
          <a:bodyPr>
            <a:noAutofit/>
          </a:bodyPr>
          <a:lstStyle>
            <a:lvl1pPr>
              <a:lnSpc>
                <a:spcPts val="8500"/>
              </a:lnSpc>
              <a:defRPr sz="9000" b="1" i="0">
                <a:solidFill>
                  <a:srgbClr val="003C43"/>
                </a:solidFill>
                <a:latin typeface="Fira Sans SemiBold" panose="020B0503050000020004" pitchFamily="34" charset="0"/>
              </a:defRPr>
            </a:lvl1pPr>
          </a:lstStyle>
          <a:p>
            <a:r>
              <a:rPr lang="en-US"/>
              <a:t>Click to edit Master title style</a:t>
            </a:r>
          </a:p>
        </p:txBody>
      </p:sp>
      <p:grpSp>
        <p:nvGrpSpPr>
          <p:cNvPr id="12" name="Graphic 42">
            <a:extLst>
              <a:ext uri="{FF2B5EF4-FFF2-40B4-BE49-F238E27FC236}">
                <a16:creationId xmlns:a16="http://schemas.microsoft.com/office/drawing/2014/main" id="{151CEFBD-27A0-7627-B5C7-1D8F8B835C69}"/>
              </a:ext>
            </a:extLst>
          </p:cNvPr>
          <p:cNvGrpSpPr/>
          <p:nvPr userDrawn="1"/>
        </p:nvGrpSpPr>
        <p:grpSpPr>
          <a:xfrm>
            <a:off x="477017" y="437115"/>
            <a:ext cx="271249" cy="329759"/>
            <a:chOff x="3767328" y="584640"/>
            <a:chExt cx="4691348" cy="5703288"/>
          </a:xfrm>
          <a:solidFill>
            <a:srgbClr val="003C44"/>
          </a:solidFill>
        </p:grpSpPr>
        <p:sp>
          <p:nvSpPr>
            <p:cNvPr id="13" name="Freeform 12">
              <a:extLst>
                <a:ext uri="{FF2B5EF4-FFF2-40B4-BE49-F238E27FC236}">
                  <a16:creationId xmlns:a16="http://schemas.microsoft.com/office/drawing/2014/main" id="{2DC343EA-1269-01E3-F26A-0746FBD82136}"/>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0EDA9CE-A93B-880B-12E4-84D838CFC5D1}"/>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872089-9EC5-4524-A366-FDD42485C50A}"/>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37102560-28D4-3CA7-9803-B1F367B9D565}"/>
              </a:ext>
            </a:extLst>
          </p:cNvPr>
          <p:cNvSpPr/>
          <p:nvPr userDrawn="1"/>
        </p:nvSpPr>
        <p:spPr>
          <a:xfrm>
            <a:off x="11318240" y="162560"/>
            <a:ext cx="873760" cy="8432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81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3C43"/>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B6C88D0-6E5F-0393-B420-251F8F8BB2C8}"/>
              </a:ext>
            </a:extLst>
          </p:cNvPr>
          <p:cNvSpPr/>
          <p:nvPr userDrawn="1"/>
        </p:nvSpPr>
        <p:spPr>
          <a:xfrm>
            <a:off x="8746993" y="4962524"/>
            <a:ext cx="3445007" cy="1895477"/>
          </a:xfrm>
          <a:custGeom>
            <a:avLst/>
            <a:gdLst>
              <a:gd name="connsiteX0" fmla="*/ 2315518 w 3445007"/>
              <a:gd name="connsiteY0" fmla="*/ 0 h 1895477"/>
              <a:gd name="connsiteX1" fmla="*/ 3287859 w 3445007"/>
              <a:gd name="connsiteY1" fmla="*/ 136874 h 1895477"/>
              <a:gd name="connsiteX2" fmla="*/ 3445007 w 3445007"/>
              <a:gd name="connsiteY2" fmla="*/ 194882 h 1895477"/>
              <a:gd name="connsiteX3" fmla="*/ 3445007 w 3445007"/>
              <a:gd name="connsiteY3" fmla="*/ 1895477 h 1895477"/>
              <a:gd name="connsiteX4" fmla="*/ 0 w 3445007"/>
              <a:gd name="connsiteY4" fmla="*/ 1895477 h 1895477"/>
              <a:gd name="connsiteX5" fmla="*/ 1698 w 3445007"/>
              <a:gd name="connsiteY5" fmla="*/ 1847471 h 1895477"/>
              <a:gd name="connsiteX6" fmla="*/ 2315518 w 3445007"/>
              <a:gd name="connsiteY6" fmla="*/ 0 h 18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007" h="1895477">
                <a:moveTo>
                  <a:pt x="2315518" y="0"/>
                </a:moveTo>
                <a:cubicBezTo>
                  <a:pt x="2676670" y="0"/>
                  <a:pt x="3002405" y="46291"/>
                  <a:pt x="3287859" y="136874"/>
                </a:cubicBezTo>
                <a:lnTo>
                  <a:pt x="3445007" y="194882"/>
                </a:lnTo>
                <a:lnTo>
                  <a:pt x="3445007" y="1895477"/>
                </a:lnTo>
                <a:lnTo>
                  <a:pt x="0" y="1895477"/>
                </a:lnTo>
                <a:lnTo>
                  <a:pt x="1698" y="1847471"/>
                </a:lnTo>
                <a:cubicBezTo>
                  <a:pt x="96980" y="650971"/>
                  <a:pt x="961202" y="0"/>
                  <a:pt x="2315518"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13E7CB58-4E9F-5DE9-8FE1-FD9EC6E3E780}"/>
              </a:ext>
            </a:extLst>
          </p:cNvPr>
          <p:cNvSpPr/>
          <p:nvPr userDrawn="1"/>
        </p:nvSpPr>
        <p:spPr>
          <a:xfrm>
            <a:off x="0" y="0"/>
            <a:ext cx="10850879" cy="6701928"/>
          </a:xfrm>
          <a:custGeom>
            <a:avLst/>
            <a:gdLst>
              <a:gd name="connsiteX0" fmla="*/ 0 w 10850879"/>
              <a:gd name="connsiteY0" fmla="*/ 0 h 6701928"/>
              <a:gd name="connsiteX1" fmla="*/ 10707548 w 10850879"/>
              <a:gd name="connsiteY1" fmla="*/ 0 h 6701928"/>
              <a:gd name="connsiteX2" fmla="*/ 10748404 w 10850879"/>
              <a:gd name="connsiteY2" fmla="*/ 200000 h 6701928"/>
              <a:gd name="connsiteX3" fmla="*/ 10850879 w 10850879"/>
              <a:gd name="connsiteY3" fmla="*/ 1409469 h 6701928"/>
              <a:gd name="connsiteX4" fmla="*/ 4980820 w 10850879"/>
              <a:gd name="connsiteY4" fmla="*/ 6701928 h 6701928"/>
              <a:gd name="connsiteX5" fmla="*/ 15433 w 10850879"/>
              <a:gd name="connsiteY5" fmla="*/ 4587184 h 6701928"/>
              <a:gd name="connsiteX6" fmla="*/ 0 w 10850879"/>
              <a:gd name="connsiteY6" fmla="*/ 4563749 h 6701928"/>
              <a:gd name="connsiteX7" fmla="*/ 0 w 10850879"/>
              <a:gd name="connsiteY7" fmla="*/ 0 h 67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0879" h="6701928">
                <a:moveTo>
                  <a:pt x="0" y="0"/>
                </a:moveTo>
                <a:lnTo>
                  <a:pt x="10707548" y="0"/>
                </a:lnTo>
                <a:lnTo>
                  <a:pt x="10748404" y="200000"/>
                </a:lnTo>
                <a:cubicBezTo>
                  <a:pt x="10816208" y="578539"/>
                  <a:pt x="10850879" y="981906"/>
                  <a:pt x="10850879" y="1409469"/>
                </a:cubicBezTo>
                <a:cubicBezTo>
                  <a:pt x="10850879" y="4829965"/>
                  <a:pt x="8631958" y="6701928"/>
                  <a:pt x="4980820" y="6701928"/>
                </a:cubicBezTo>
                <a:cubicBezTo>
                  <a:pt x="2698863" y="6701928"/>
                  <a:pt x="985292" y="5970693"/>
                  <a:pt x="15433" y="4587184"/>
                </a:cubicBezTo>
                <a:lnTo>
                  <a:pt x="0" y="4563749"/>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4">
            <a:extLst>
              <a:ext uri="{FF2B5EF4-FFF2-40B4-BE49-F238E27FC236}">
                <a16:creationId xmlns:a16="http://schemas.microsoft.com/office/drawing/2014/main" id="{BACFD9D4-6355-B3EA-C015-70235CDC88F2}"/>
              </a:ext>
            </a:extLst>
          </p:cNvPr>
          <p:cNvSpPr>
            <a:spLocks noGrp="1"/>
          </p:cNvSpPr>
          <p:nvPr>
            <p:ph type="title"/>
          </p:nvPr>
        </p:nvSpPr>
        <p:spPr>
          <a:xfrm>
            <a:off x="1318386" y="1501057"/>
            <a:ext cx="9081390" cy="2997791"/>
          </a:xfrm>
        </p:spPr>
        <p:txBody>
          <a:bodyPr>
            <a:noAutofit/>
          </a:bodyPr>
          <a:lstStyle>
            <a:lvl1pPr>
              <a:lnSpc>
                <a:spcPts val="8000"/>
              </a:lnSpc>
              <a:defRPr sz="9000" b="1" i="0">
                <a:solidFill>
                  <a:srgbClr val="003C43"/>
                </a:solidFill>
                <a:latin typeface="Fira Sans SemiBold" panose="020B0503050000020004" pitchFamily="34" charset="0"/>
              </a:defRPr>
            </a:lvl1pPr>
          </a:lstStyle>
          <a:p>
            <a:r>
              <a:rPr lang="en-US"/>
              <a:t>Click to edit Master title style</a:t>
            </a:r>
          </a:p>
        </p:txBody>
      </p:sp>
    </p:spTree>
    <p:extLst>
      <p:ext uri="{BB962C8B-B14F-4D97-AF65-F5344CB8AC3E}">
        <p14:creationId xmlns:p14="http://schemas.microsoft.com/office/powerpoint/2010/main" val="3441097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4D683-E0F3-4103-B8B7-9ACDA4DC0534}"/>
              </a:ext>
            </a:extLst>
          </p:cNvPr>
          <p:cNvSpPr>
            <a:spLocks noGrp="1"/>
          </p:cNvSpPr>
          <p:nvPr>
            <p:ph type="title"/>
          </p:nvPr>
        </p:nvSpPr>
        <p:spPr>
          <a:xfrm>
            <a:off x="505861" y="611248"/>
            <a:ext cx="10956758" cy="595383"/>
          </a:xfrm>
          <a:prstGeom prst="rect">
            <a:avLst/>
          </a:prstGeom>
        </p:spPr>
        <p:txBody>
          <a:bodyPr vert="horz" lIns="91440" tIns="45720" rIns="91440" bIns="45720" rtlCol="0" anchor="t">
            <a:normAutofit/>
          </a:bodyPr>
          <a:lstStyle/>
          <a:p>
            <a:r>
              <a:rPr lang="en-US"/>
              <a:t>Click to edit title</a:t>
            </a:r>
          </a:p>
        </p:txBody>
      </p:sp>
      <p:sp>
        <p:nvSpPr>
          <p:cNvPr id="3" name="Slide Number Placeholder 6">
            <a:extLst>
              <a:ext uri="{FF2B5EF4-FFF2-40B4-BE49-F238E27FC236}">
                <a16:creationId xmlns:a16="http://schemas.microsoft.com/office/drawing/2014/main" id="{8C406C63-FED1-2098-FF46-7EF2C3824E81}"/>
              </a:ext>
            </a:extLst>
          </p:cNvPr>
          <p:cNvSpPr txBox="1">
            <a:spLocks/>
          </p:cNvSpPr>
          <p:nvPr userDrawn="1"/>
        </p:nvSpPr>
        <p:spPr>
          <a:xfrm>
            <a:off x="6659880" y="6360070"/>
            <a:ext cx="5029200" cy="215444"/>
          </a:xfrm>
          <a:prstGeom prst="rect">
            <a:avLst/>
          </a:prstGeom>
        </p:spPr>
        <p:txBody>
          <a:bodyPr vert="horz" lIns="91440" tIns="45720" rIns="91440" bIns="45720" rtlCol="0" anchor="ctr"/>
          <a:lstStyle>
            <a:defPPr>
              <a:defRPr lang="en-EG"/>
            </a:defPPr>
            <a:lvl1pPr marL="0" algn="r" defTabSz="914400" rtl="0" eaLnBrk="1" latinLnBrk="0" hangingPunct="1">
              <a:defRPr sz="7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b="0" i="0">
                <a:solidFill>
                  <a:schemeClr val="accent2"/>
                </a:solidFill>
                <a:latin typeface="Arial" panose="020B0604020202020204" pitchFamily="34" charset="0"/>
                <a:cs typeface="Arial" panose="020B0604020202020204" pitchFamily="34" charset="0"/>
              </a:rPr>
              <a:t>2024 PERSONIFY HEALTH™ ALL RIGHTS RESERVED  •  </a:t>
            </a:r>
            <a:r>
              <a:rPr lang="en-US" sz="600" b="0" i="0">
                <a:solidFill>
                  <a:schemeClr val="accent2"/>
                </a:solidFill>
                <a:latin typeface="Arial" panose="020B0604020202020204" pitchFamily="34" charset="0"/>
                <a:ea typeface="Lato" panose="020F0502020204030203" pitchFamily="34" charset="0"/>
                <a:cs typeface="Arial" panose="020B0604020202020204" pitchFamily="34" charset="0"/>
              </a:rPr>
              <a:t>PAGE</a:t>
            </a:r>
            <a:r>
              <a:rPr lang="en-US" altLang="en-US" sz="600" b="0" i="0">
                <a:solidFill>
                  <a:schemeClr val="accent2"/>
                </a:solidFill>
                <a:latin typeface="Arial" panose="020B0604020202020204" pitchFamily="34" charset="0"/>
                <a:ea typeface="Lato" panose="020F0502020204030203" pitchFamily="34" charset="0"/>
                <a:cs typeface="Arial" panose="020B0604020202020204" pitchFamily="34" charset="0"/>
              </a:rPr>
              <a:t> </a:t>
            </a:r>
            <a:fld id="{EA074FBA-3698-4821-9DBB-408F845A2519}" type="slidenum">
              <a:rPr lang="en-US" sz="600" b="0" i="0" smtClean="0">
                <a:solidFill>
                  <a:schemeClr val="accent2"/>
                </a:solidFill>
                <a:latin typeface="Arial" panose="020B0604020202020204" pitchFamily="34" charset="0"/>
                <a:cs typeface="Arial" panose="020B0604020202020204" pitchFamily="34" charset="0"/>
              </a:rPr>
              <a:pPr/>
              <a:t>‹#›</a:t>
            </a:fld>
            <a:endParaRPr lang="en-US" sz="600" b="0" i="0">
              <a:solidFill>
                <a:schemeClr val="accent2"/>
              </a:solidFill>
              <a:latin typeface="Arial" panose="020B0604020202020204" pitchFamily="34" charset="0"/>
              <a:cs typeface="Arial" panose="020B0604020202020204" pitchFamily="34" charset="0"/>
            </a:endParaRPr>
          </a:p>
        </p:txBody>
      </p:sp>
      <p:grpSp>
        <p:nvGrpSpPr>
          <p:cNvPr id="20" name="Graphic 18">
            <a:extLst>
              <a:ext uri="{FF2B5EF4-FFF2-40B4-BE49-F238E27FC236}">
                <a16:creationId xmlns:a16="http://schemas.microsoft.com/office/drawing/2014/main" id="{67DF0A82-80D8-CFD6-BB62-CCB2A22CE1F7}"/>
              </a:ext>
            </a:extLst>
          </p:cNvPr>
          <p:cNvGrpSpPr/>
          <p:nvPr/>
        </p:nvGrpSpPr>
        <p:grpSpPr>
          <a:xfrm>
            <a:off x="615679" y="6323743"/>
            <a:ext cx="1530717" cy="231291"/>
            <a:chOff x="2503622" y="2903220"/>
            <a:chExt cx="7073479" cy="1068800"/>
          </a:xfrm>
          <a:solidFill>
            <a:srgbClr val="003C44"/>
          </a:solidFill>
        </p:grpSpPr>
        <p:sp>
          <p:nvSpPr>
            <p:cNvPr id="21" name="Freeform 20">
              <a:extLst>
                <a:ext uri="{FF2B5EF4-FFF2-40B4-BE49-F238E27FC236}">
                  <a16:creationId xmlns:a16="http://schemas.microsoft.com/office/drawing/2014/main" id="{9E605952-5ADC-2076-FFF6-E5E363852672}"/>
                </a:ext>
              </a:extLst>
            </p:cNvPr>
            <p:cNvSpPr/>
            <p:nvPr/>
          </p:nvSpPr>
          <p:spPr>
            <a:xfrm>
              <a:off x="4546282" y="3149917"/>
              <a:ext cx="436912" cy="559117"/>
            </a:xfrm>
            <a:custGeom>
              <a:avLst/>
              <a:gdLst>
                <a:gd name="connsiteX0" fmla="*/ 243364 w 436912"/>
                <a:gd name="connsiteY0" fmla="*/ 216694 h 559117"/>
                <a:gd name="connsiteX1" fmla="*/ 124492 w 436912"/>
                <a:gd name="connsiteY1" fmla="*/ 133064 h 559117"/>
                <a:gd name="connsiteX2" fmla="*/ 212503 w 436912"/>
                <a:gd name="connsiteY2" fmla="*/ 64865 h 559117"/>
                <a:gd name="connsiteX3" fmla="*/ 300514 w 436912"/>
                <a:gd name="connsiteY3" fmla="*/ 114395 h 559117"/>
                <a:gd name="connsiteX4" fmla="*/ 367665 w 436912"/>
                <a:gd name="connsiteY4" fmla="*/ 158401 h 559117"/>
                <a:gd name="connsiteX5" fmla="*/ 418243 w 436912"/>
                <a:gd name="connsiteY5" fmla="*/ 110014 h 559117"/>
                <a:gd name="connsiteX6" fmla="*/ 214598 w 436912"/>
                <a:gd name="connsiteY6" fmla="*/ 0 h 559117"/>
                <a:gd name="connsiteX7" fmla="*/ 5525 w 436912"/>
                <a:gd name="connsiteY7" fmla="*/ 158496 h 559117"/>
                <a:gd name="connsiteX8" fmla="*/ 188214 w 436912"/>
                <a:gd name="connsiteY8" fmla="*/ 324707 h 559117"/>
                <a:gd name="connsiteX9" fmla="*/ 318040 w 436912"/>
                <a:gd name="connsiteY9" fmla="*/ 418243 h 559117"/>
                <a:gd name="connsiteX10" fmla="*/ 216789 w 436912"/>
                <a:gd name="connsiteY10" fmla="*/ 493109 h 559117"/>
                <a:gd name="connsiteX11" fmla="*/ 118872 w 436912"/>
                <a:gd name="connsiteY11" fmla="*/ 439198 h 559117"/>
                <a:gd name="connsiteX12" fmla="*/ 55054 w 436912"/>
                <a:gd name="connsiteY12" fmla="*/ 394049 h 559117"/>
                <a:gd name="connsiteX13" fmla="*/ 0 w 436912"/>
                <a:gd name="connsiteY13" fmla="*/ 445770 h 559117"/>
                <a:gd name="connsiteX14" fmla="*/ 214598 w 436912"/>
                <a:gd name="connsiteY14" fmla="*/ 559117 h 559117"/>
                <a:gd name="connsiteX15" fmla="*/ 436912 w 436912"/>
                <a:gd name="connsiteY15" fmla="*/ 389668 h 559117"/>
                <a:gd name="connsiteX16" fmla="*/ 243364 w 436912"/>
                <a:gd name="connsiteY16" fmla="*/ 216694 h 5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912" h="559117">
                  <a:moveTo>
                    <a:pt x="243364" y="216694"/>
                  </a:moveTo>
                  <a:cubicBezTo>
                    <a:pt x="168497" y="201263"/>
                    <a:pt x="124492" y="184785"/>
                    <a:pt x="124492" y="133064"/>
                  </a:cubicBezTo>
                  <a:cubicBezTo>
                    <a:pt x="124492" y="89059"/>
                    <a:pt x="159734" y="64865"/>
                    <a:pt x="212503" y="64865"/>
                  </a:cubicBezTo>
                  <a:cubicBezTo>
                    <a:pt x="255460" y="64865"/>
                    <a:pt x="282892" y="79153"/>
                    <a:pt x="300514" y="114395"/>
                  </a:cubicBezTo>
                  <a:cubicBezTo>
                    <a:pt x="315944" y="145256"/>
                    <a:pt x="334613" y="158401"/>
                    <a:pt x="367665" y="158401"/>
                  </a:cubicBezTo>
                  <a:cubicBezTo>
                    <a:pt x="393001" y="158401"/>
                    <a:pt x="418243" y="138589"/>
                    <a:pt x="418243" y="110014"/>
                  </a:cubicBezTo>
                  <a:cubicBezTo>
                    <a:pt x="418243" y="39624"/>
                    <a:pt x="335661" y="0"/>
                    <a:pt x="214598" y="0"/>
                  </a:cubicBezTo>
                  <a:cubicBezTo>
                    <a:pt x="107823" y="0"/>
                    <a:pt x="5525" y="50578"/>
                    <a:pt x="5525" y="158496"/>
                  </a:cubicBezTo>
                  <a:cubicBezTo>
                    <a:pt x="5525" y="256413"/>
                    <a:pt x="66008" y="299371"/>
                    <a:pt x="188214" y="324707"/>
                  </a:cubicBezTo>
                  <a:cubicBezTo>
                    <a:pt x="276225" y="343376"/>
                    <a:pt x="318040" y="364331"/>
                    <a:pt x="318040" y="418243"/>
                  </a:cubicBezTo>
                  <a:cubicBezTo>
                    <a:pt x="318040" y="465582"/>
                    <a:pt x="270700" y="493109"/>
                    <a:pt x="216789" y="493109"/>
                  </a:cubicBezTo>
                  <a:cubicBezTo>
                    <a:pt x="188214" y="493109"/>
                    <a:pt x="139732" y="482060"/>
                    <a:pt x="118872" y="439198"/>
                  </a:cubicBezTo>
                  <a:cubicBezTo>
                    <a:pt x="105632" y="412813"/>
                    <a:pt x="86963" y="394049"/>
                    <a:pt x="55054" y="394049"/>
                  </a:cubicBezTo>
                  <a:cubicBezTo>
                    <a:pt x="26479" y="394049"/>
                    <a:pt x="0" y="413861"/>
                    <a:pt x="0" y="445770"/>
                  </a:cubicBezTo>
                  <a:cubicBezTo>
                    <a:pt x="0" y="523875"/>
                    <a:pt x="91345" y="559117"/>
                    <a:pt x="214598" y="559117"/>
                  </a:cubicBezTo>
                  <a:cubicBezTo>
                    <a:pt x="321374" y="559117"/>
                    <a:pt x="436912" y="505206"/>
                    <a:pt x="436912" y="389668"/>
                  </a:cubicBezTo>
                  <a:cubicBezTo>
                    <a:pt x="437102" y="301371"/>
                    <a:pt x="389763" y="246412"/>
                    <a:pt x="243364" y="216694"/>
                  </a:cubicBezTo>
                  <a:close/>
                </a:path>
              </a:pathLst>
            </a:custGeom>
            <a:solidFill>
              <a:srgbClr val="003C44"/>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2843CAD-292E-4AD6-125C-1846D6AA4497}"/>
                </a:ext>
              </a:extLst>
            </p:cNvPr>
            <p:cNvSpPr/>
            <p:nvPr/>
          </p:nvSpPr>
          <p:spPr>
            <a:xfrm>
              <a:off x="5059299" y="3149726"/>
              <a:ext cx="504062" cy="559125"/>
            </a:xfrm>
            <a:custGeom>
              <a:avLst/>
              <a:gdLst>
                <a:gd name="connsiteX0" fmla="*/ 252031 w 504062"/>
                <a:gd name="connsiteY0" fmla="*/ 0 h 559125"/>
                <a:gd name="connsiteX1" fmla="*/ 0 w 504062"/>
                <a:gd name="connsiteY1" fmla="*/ 279559 h 559125"/>
                <a:gd name="connsiteX2" fmla="*/ 252031 w 504062"/>
                <a:gd name="connsiteY2" fmla="*/ 559118 h 559125"/>
                <a:gd name="connsiteX3" fmla="*/ 504063 w 504062"/>
                <a:gd name="connsiteY3" fmla="*/ 279559 h 559125"/>
                <a:gd name="connsiteX4" fmla="*/ 252031 w 504062"/>
                <a:gd name="connsiteY4" fmla="*/ 0 h 559125"/>
                <a:gd name="connsiteX5" fmla="*/ 252031 w 504062"/>
                <a:gd name="connsiteY5" fmla="*/ 493109 h 559125"/>
                <a:gd name="connsiteX6" fmla="*/ 135350 w 504062"/>
                <a:gd name="connsiteY6" fmla="*/ 279654 h 559125"/>
                <a:gd name="connsiteX7" fmla="*/ 252031 w 504062"/>
                <a:gd name="connsiteY7" fmla="*/ 66199 h 559125"/>
                <a:gd name="connsiteX8" fmla="*/ 368713 w 504062"/>
                <a:gd name="connsiteY8" fmla="*/ 279654 h 559125"/>
                <a:gd name="connsiteX9" fmla="*/ 252031 w 504062"/>
                <a:gd name="connsiteY9" fmla="*/ 493109 h 55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62" h="559125">
                  <a:moveTo>
                    <a:pt x="252031" y="0"/>
                  </a:moveTo>
                  <a:cubicBezTo>
                    <a:pt x="89154" y="0"/>
                    <a:pt x="0" y="105632"/>
                    <a:pt x="0" y="279559"/>
                  </a:cubicBezTo>
                  <a:cubicBezTo>
                    <a:pt x="0" y="453485"/>
                    <a:pt x="89154" y="560165"/>
                    <a:pt x="252031" y="559118"/>
                  </a:cubicBezTo>
                  <a:cubicBezTo>
                    <a:pt x="414909" y="558070"/>
                    <a:pt x="504063" y="453485"/>
                    <a:pt x="504063" y="279559"/>
                  </a:cubicBezTo>
                  <a:cubicBezTo>
                    <a:pt x="504063" y="105632"/>
                    <a:pt x="414909" y="0"/>
                    <a:pt x="252031" y="0"/>
                  </a:cubicBezTo>
                  <a:close/>
                  <a:moveTo>
                    <a:pt x="252031" y="493109"/>
                  </a:moveTo>
                  <a:cubicBezTo>
                    <a:pt x="165068" y="493109"/>
                    <a:pt x="135350" y="412813"/>
                    <a:pt x="135350" y="279654"/>
                  </a:cubicBezTo>
                  <a:cubicBezTo>
                    <a:pt x="135350" y="146495"/>
                    <a:pt x="165068" y="66199"/>
                    <a:pt x="252031" y="66199"/>
                  </a:cubicBezTo>
                  <a:cubicBezTo>
                    <a:pt x="338995" y="66199"/>
                    <a:pt x="368713" y="146495"/>
                    <a:pt x="368713" y="279654"/>
                  </a:cubicBezTo>
                  <a:cubicBezTo>
                    <a:pt x="368713" y="412813"/>
                    <a:pt x="338995" y="493109"/>
                    <a:pt x="252031" y="493109"/>
                  </a:cubicBezTo>
                  <a:close/>
                </a:path>
              </a:pathLst>
            </a:custGeom>
            <a:solidFill>
              <a:srgbClr val="003C44"/>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5027E02-739C-9414-5BAF-DAAD3351DBC0}"/>
                </a:ext>
              </a:extLst>
            </p:cNvPr>
            <p:cNvSpPr/>
            <p:nvPr/>
          </p:nvSpPr>
          <p:spPr>
            <a:xfrm>
              <a:off x="5664612" y="3150854"/>
              <a:ext cx="464629" cy="551417"/>
            </a:xfrm>
            <a:custGeom>
              <a:avLst/>
              <a:gdLst>
                <a:gd name="connsiteX0" fmla="*/ 303752 w 464629"/>
                <a:gd name="connsiteY0" fmla="*/ 15 h 551417"/>
                <a:gd name="connsiteX1" fmla="*/ 126968 w 464629"/>
                <a:gd name="connsiteY1" fmla="*/ 84693 h 551417"/>
                <a:gd name="connsiteX2" fmla="*/ 55054 w 464629"/>
                <a:gd name="connsiteY2" fmla="*/ 3349 h 551417"/>
                <a:gd name="connsiteX3" fmla="*/ 0 w 464629"/>
                <a:gd name="connsiteY3" fmla="*/ 59452 h 551417"/>
                <a:gd name="connsiteX4" fmla="*/ 0 w 464629"/>
                <a:gd name="connsiteY4" fmla="*/ 484267 h 551417"/>
                <a:gd name="connsiteX5" fmla="*/ 64961 w 464629"/>
                <a:gd name="connsiteY5" fmla="*/ 551418 h 551417"/>
                <a:gd name="connsiteX6" fmla="*/ 129921 w 464629"/>
                <a:gd name="connsiteY6" fmla="*/ 484267 h 551417"/>
                <a:gd name="connsiteX7" fmla="*/ 129921 w 464629"/>
                <a:gd name="connsiteY7" fmla="*/ 205851 h 551417"/>
                <a:gd name="connsiteX8" fmla="*/ 252127 w 464629"/>
                <a:gd name="connsiteY8" fmla="*/ 91360 h 551417"/>
                <a:gd name="connsiteX9" fmla="*/ 334709 w 464629"/>
                <a:gd name="connsiteY9" fmla="*/ 192611 h 551417"/>
                <a:gd name="connsiteX10" fmla="*/ 334709 w 464629"/>
                <a:gd name="connsiteY10" fmla="*/ 484267 h 551417"/>
                <a:gd name="connsiteX11" fmla="*/ 399669 w 464629"/>
                <a:gd name="connsiteY11" fmla="*/ 551418 h 551417"/>
                <a:gd name="connsiteX12" fmla="*/ 464630 w 464629"/>
                <a:gd name="connsiteY12" fmla="*/ 484267 h 551417"/>
                <a:gd name="connsiteX13" fmla="*/ 464630 w 464629"/>
                <a:gd name="connsiteY13" fmla="*/ 171751 h 551417"/>
                <a:gd name="connsiteX14" fmla="*/ 303752 w 464629"/>
                <a:gd name="connsiteY14" fmla="*/ 15 h 5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629" h="551417">
                  <a:moveTo>
                    <a:pt x="303752" y="15"/>
                  </a:moveTo>
                  <a:cubicBezTo>
                    <a:pt x="230696" y="968"/>
                    <a:pt x="173165" y="28971"/>
                    <a:pt x="126968" y="84693"/>
                  </a:cubicBezTo>
                  <a:cubicBezTo>
                    <a:pt x="123063" y="45545"/>
                    <a:pt x="102679" y="3349"/>
                    <a:pt x="55054" y="3349"/>
                  </a:cubicBezTo>
                  <a:cubicBezTo>
                    <a:pt x="20955" y="3349"/>
                    <a:pt x="0" y="16589"/>
                    <a:pt x="0" y="59452"/>
                  </a:cubicBezTo>
                  <a:lnTo>
                    <a:pt x="0" y="484267"/>
                  </a:lnTo>
                  <a:cubicBezTo>
                    <a:pt x="0" y="523890"/>
                    <a:pt x="15430" y="551418"/>
                    <a:pt x="64961" y="551418"/>
                  </a:cubicBezTo>
                  <a:cubicBezTo>
                    <a:pt x="114491" y="551418"/>
                    <a:pt x="129921" y="523890"/>
                    <a:pt x="129921" y="484267"/>
                  </a:cubicBezTo>
                  <a:lnTo>
                    <a:pt x="129921" y="205851"/>
                  </a:lnTo>
                  <a:cubicBezTo>
                    <a:pt x="129921" y="145367"/>
                    <a:pt x="191548" y="91360"/>
                    <a:pt x="252127" y="91360"/>
                  </a:cubicBezTo>
                  <a:cubicBezTo>
                    <a:pt x="310420" y="91360"/>
                    <a:pt x="334709" y="134318"/>
                    <a:pt x="334709" y="192611"/>
                  </a:cubicBezTo>
                  <a:lnTo>
                    <a:pt x="334709" y="484267"/>
                  </a:lnTo>
                  <a:cubicBezTo>
                    <a:pt x="334709" y="523890"/>
                    <a:pt x="350139" y="551418"/>
                    <a:pt x="399669" y="551418"/>
                  </a:cubicBezTo>
                  <a:cubicBezTo>
                    <a:pt x="449199" y="551418"/>
                    <a:pt x="464630" y="523890"/>
                    <a:pt x="464630" y="484267"/>
                  </a:cubicBezTo>
                  <a:lnTo>
                    <a:pt x="464630" y="171751"/>
                  </a:lnTo>
                  <a:cubicBezTo>
                    <a:pt x="464439" y="61642"/>
                    <a:pt x="411575" y="-1128"/>
                    <a:pt x="303752" y="15"/>
                  </a:cubicBezTo>
                  <a:close/>
                </a:path>
              </a:pathLst>
            </a:custGeom>
            <a:solidFill>
              <a:srgbClr val="003C44"/>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934D6FD-4520-4CE7-F171-4E84E6967E33}"/>
                </a:ext>
              </a:extLst>
            </p:cNvPr>
            <p:cNvSpPr/>
            <p:nvPr/>
          </p:nvSpPr>
          <p:spPr>
            <a:xfrm>
              <a:off x="6267640" y="3154203"/>
              <a:ext cx="129921" cy="548068"/>
            </a:xfrm>
            <a:custGeom>
              <a:avLst/>
              <a:gdLst>
                <a:gd name="connsiteX0" fmla="*/ 64961 w 129921"/>
                <a:gd name="connsiteY0" fmla="*/ 0 h 548068"/>
                <a:gd name="connsiteX1" fmla="*/ 0 w 129921"/>
                <a:gd name="connsiteY1" fmla="*/ 67151 h 548068"/>
                <a:gd name="connsiteX2" fmla="*/ 0 w 129921"/>
                <a:gd name="connsiteY2" fmla="*/ 480917 h 548068"/>
                <a:gd name="connsiteX3" fmla="*/ 64961 w 129921"/>
                <a:gd name="connsiteY3" fmla="*/ 548069 h 548068"/>
                <a:gd name="connsiteX4" fmla="*/ 129921 w 129921"/>
                <a:gd name="connsiteY4" fmla="*/ 480917 h 548068"/>
                <a:gd name="connsiteX5" fmla="*/ 129921 w 129921"/>
                <a:gd name="connsiteY5" fmla="*/ 67151 h 548068"/>
                <a:gd name="connsiteX6" fmla="*/ 64961 w 129921"/>
                <a:gd name="connsiteY6" fmla="*/ 0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21" h="548068">
                  <a:moveTo>
                    <a:pt x="64961" y="0"/>
                  </a:moveTo>
                  <a:cubicBezTo>
                    <a:pt x="15431" y="0"/>
                    <a:pt x="0" y="27527"/>
                    <a:pt x="0" y="67151"/>
                  </a:cubicBezTo>
                  <a:lnTo>
                    <a:pt x="0" y="480917"/>
                  </a:lnTo>
                  <a:cubicBezTo>
                    <a:pt x="0" y="520541"/>
                    <a:pt x="15431" y="548069"/>
                    <a:pt x="64961" y="548069"/>
                  </a:cubicBezTo>
                  <a:cubicBezTo>
                    <a:pt x="114491" y="548069"/>
                    <a:pt x="129921" y="520541"/>
                    <a:pt x="129921" y="480917"/>
                  </a:cubicBezTo>
                  <a:lnTo>
                    <a:pt x="129921" y="67151"/>
                  </a:lnTo>
                  <a:cubicBezTo>
                    <a:pt x="129921" y="27432"/>
                    <a:pt x="114491" y="0"/>
                    <a:pt x="64961" y="0"/>
                  </a:cubicBezTo>
                  <a:close/>
                </a:path>
              </a:pathLst>
            </a:custGeom>
            <a:solidFill>
              <a:srgbClr val="003C44"/>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EDE5D5F-2C83-C1D4-3E0E-0B335B80D577}"/>
                </a:ext>
              </a:extLst>
            </p:cNvPr>
            <p:cNvSpPr/>
            <p:nvPr/>
          </p:nvSpPr>
          <p:spPr>
            <a:xfrm>
              <a:off x="3028854" y="3149726"/>
              <a:ext cx="495300" cy="821055"/>
            </a:xfrm>
            <a:custGeom>
              <a:avLst/>
              <a:gdLst>
                <a:gd name="connsiteX0" fmla="*/ 243173 w 495300"/>
                <a:gd name="connsiteY0" fmla="*/ 0 h 821055"/>
                <a:gd name="connsiteX1" fmla="*/ 0 w 495300"/>
                <a:gd name="connsiteY1" fmla="*/ 245459 h 821055"/>
                <a:gd name="connsiteX2" fmla="*/ 0 w 495300"/>
                <a:gd name="connsiteY2" fmla="*/ 753904 h 821055"/>
                <a:gd name="connsiteX3" fmla="*/ 64960 w 495300"/>
                <a:gd name="connsiteY3" fmla="*/ 821055 h 821055"/>
                <a:gd name="connsiteX4" fmla="*/ 129921 w 495300"/>
                <a:gd name="connsiteY4" fmla="*/ 753904 h 821055"/>
                <a:gd name="connsiteX5" fmla="*/ 129921 w 495300"/>
                <a:gd name="connsiteY5" fmla="*/ 541592 h 821055"/>
                <a:gd name="connsiteX6" fmla="*/ 239935 w 495300"/>
                <a:gd name="connsiteY6" fmla="*/ 559118 h 821055"/>
                <a:gd name="connsiteX7" fmla="*/ 495300 w 495300"/>
                <a:gd name="connsiteY7" fmla="*/ 271844 h 821055"/>
                <a:gd name="connsiteX8" fmla="*/ 243173 w 495300"/>
                <a:gd name="connsiteY8" fmla="*/ 0 h 821055"/>
                <a:gd name="connsiteX9" fmla="*/ 240983 w 495300"/>
                <a:gd name="connsiteY9" fmla="*/ 498538 h 821055"/>
                <a:gd name="connsiteX10" fmla="*/ 129826 w 495300"/>
                <a:gd name="connsiteY10" fmla="*/ 358807 h 821055"/>
                <a:gd name="connsiteX11" fmla="*/ 129826 w 495300"/>
                <a:gd name="connsiteY11" fmla="*/ 211360 h 821055"/>
                <a:gd name="connsiteX12" fmla="*/ 240983 w 495300"/>
                <a:gd name="connsiteY12" fmla="*/ 72676 h 821055"/>
                <a:gd name="connsiteX13" fmla="*/ 360902 w 495300"/>
                <a:gd name="connsiteY13" fmla="*/ 285083 h 821055"/>
                <a:gd name="connsiteX14" fmla="*/ 240983 w 495300"/>
                <a:gd name="connsiteY14" fmla="*/ 498538 h 82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300" h="821055">
                  <a:moveTo>
                    <a:pt x="243173" y="0"/>
                  </a:moveTo>
                  <a:cubicBezTo>
                    <a:pt x="82487" y="0"/>
                    <a:pt x="0" y="107823"/>
                    <a:pt x="0" y="245459"/>
                  </a:cubicBezTo>
                  <a:lnTo>
                    <a:pt x="0" y="753904"/>
                  </a:lnTo>
                  <a:cubicBezTo>
                    <a:pt x="0" y="793528"/>
                    <a:pt x="15431" y="821055"/>
                    <a:pt x="64960" y="821055"/>
                  </a:cubicBezTo>
                  <a:cubicBezTo>
                    <a:pt x="114491" y="821055"/>
                    <a:pt x="129921" y="793528"/>
                    <a:pt x="129921" y="753904"/>
                  </a:cubicBezTo>
                  <a:lnTo>
                    <a:pt x="129921" y="541592"/>
                  </a:lnTo>
                  <a:cubicBezTo>
                    <a:pt x="160115" y="553022"/>
                    <a:pt x="196406" y="559118"/>
                    <a:pt x="239935" y="559118"/>
                  </a:cubicBezTo>
                  <a:cubicBezTo>
                    <a:pt x="408337" y="559118"/>
                    <a:pt x="495300" y="436912"/>
                    <a:pt x="495300" y="271844"/>
                  </a:cubicBezTo>
                  <a:cubicBezTo>
                    <a:pt x="495205" y="83725"/>
                    <a:pt x="379667" y="0"/>
                    <a:pt x="243173" y="0"/>
                  </a:cubicBezTo>
                  <a:close/>
                  <a:moveTo>
                    <a:pt x="240983" y="498538"/>
                  </a:moveTo>
                  <a:cubicBezTo>
                    <a:pt x="165068" y="498538"/>
                    <a:pt x="129826" y="442436"/>
                    <a:pt x="129826" y="358807"/>
                  </a:cubicBezTo>
                  <a:lnTo>
                    <a:pt x="129826" y="211360"/>
                  </a:lnTo>
                  <a:cubicBezTo>
                    <a:pt x="129826" y="127730"/>
                    <a:pt x="165068" y="72676"/>
                    <a:pt x="240983" y="72676"/>
                  </a:cubicBezTo>
                  <a:cubicBezTo>
                    <a:pt x="318040" y="72676"/>
                    <a:pt x="363188" y="148590"/>
                    <a:pt x="360902" y="285083"/>
                  </a:cubicBezTo>
                  <a:cubicBezTo>
                    <a:pt x="363188" y="421577"/>
                    <a:pt x="318040" y="498538"/>
                    <a:pt x="240983" y="498538"/>
                  </a:cubicBezTo>
                  <a:close/>
                </a:path>
              </a:pathLst>
            </a:custGeom>
            <a:solidFill>
              <a:srgbClr val="003C44"/>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75CFB2C-6F64-C53D-1780-1FED36125A33}"/>
                </a:ext>
              </a:extLst>
            </p:cNvPr>
            <p:cNvSpPr/>
            <p:nvPr/>
          </p:nvSpPr>
          <p:spPr>
            <a:xfrm>
              <a:off x="2503622" y="3319272"/>
              <a:ext cx="418800" cy="176648"/>
            </a:xfrm>
            <a:custGeom>
              <a:avLst/>
              <a:gdLst>
                <a:gd name="connsiteX0" fmla="*/ 209383 w 418800"/>
                <a:gd name="connsiteY0" fmla="*/ 0 h 176648"/>
                <a:gd name="connsiteX1" fmla="*/ 4691 w 418800"/>
                <a:gd name="connsiteY1" fmla="*/ 121063 h 176648"/>
                <a:gd name="connsiteX2" fmla="*/ 62984 w 418800"/>
                <a:gd name="connsiteY2" fmla="*/ 165068 h 176648"/>
                <a:gd name="connsiteX3" fmla="*/ 209383 w 418800"/>
                <a:gd name="connsiteY3" fmla="*/ 116681 h 176648"/>
                <a:gd name="connsiteX4" fmla="*/ 355783 w 418800"/>
                <a:gd name="connsiteY4" fmla="*/ 165068 h 176648"/>
                <a:gd name="connsiteX5" fmla="*/ 414076 w 418800"/>
                <a:gd name="connsiteY5" fmla="*/ 121063 h 176648"/>
                <a:gd name="connsiteX6" fmla="*/ 209383 w 418800"/>
                <a:gd name="connsiteY6" fmla="*/ 0 h 1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800" h="176648">
                  <a:moveTo>
                    <a:pt x="209383" y="0"/>
                  </a:moveTo>
                  <a:cubicBezTo>
                    <a:pt x="110323" y="0"/>
                    <a:pt x="38791" y="50578"/>
                    <a:pt x="4691" y="121063"/>
                  </a:cubicBezTo>
                  <a:cubicBezTo>
                    <a:pt x="-13978" y="159544"/>
                    <a:pt x="26694" y="195929"/>
                    <a:pt x="62984" y="165068"/>
                  </a:cubicBezTo>
                  <a:cubicBezTo>
                    <a:pt x="93845" y="138684"/>
                    <a:pt x="143280" y="116681"/>
                    <a:pt x="209383" y="116681"/>
                  </a:cubicBezTo>
                  <a:cubicBezTo>
                    <a:pt x="275392" y="116681"/>
                    <a:pt x="324922" y="138684"/>
                    <a:pt x="355783" y="165068"/>
                  </a:cubicBezTo>
                  <a:cubicBezTo>
                    <a:pt x="392073" y="195929"/>
                    <a:pt x="432840" y="159544"/>
                    <a:pt x="414076" y="121063"/>
                  </a:cubicBezTo>
                  <a:cubicBezTo>
                    <a:pt x="379976" y="50578"/>
                    <a:pt x="308443" y="0"/>
                    <a:pt x="209383" y="0"/>
                  </a:cubicBezTo>
                  <a:close/>
                </a:path>
              </a:pathLst>
            </a:custGeom>
            <a:solidFill>
              <a:srgbClr val="003C44"/>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EE71BE9-8437-B4F4-18D8-C96F913CED0E}"/>
                </a:ext>
              </a:extLst>
            </p:cNvPr>
            <p:cNvSpPr/>
            <p:nvPr/>
          </p:nvSpPr>
          <p:spPr>
            <a:xfrm>
              <a:off x="4177760" y="3154203"/>
              <a:ext cx="323564" cy="548068"/>
            </a:xfrm>
            <a:custGeom>
              <a:avLst/>
              <a:gdLst>
                <a:gd name="connsiteX0" fmla="*/ 256413 w 323564"/>
                <a:gd name="connsiteY0" fmla="*/ 1048 h 548068"/>
                <a:gd name="connsiteX1" fmla="*/ 126492 w 323564"/>
                <a:gd name="connsiteY1" fmla="*/ 105061 h 548068"/>
                <a:gd name="connsiteX2" fmla="*/ 56102 w 323564"/>
                <a:gd name="connsiteY2" fmla="*/ 0 h 548068"/>
                <a:gd name="connsiteX3" fmla="*/ 0 w 323564"/>
                <a:gd name="connsiteY3" fmla="*/ 56102 h 548068"/>
                <a:gd name="connsiteX4" fmla="*/ 0 w 323564"/>
                <a:gd name="connsiteY4" fmla="*/ 480917 h 548068"/>
                <a:gd name="connsiteX5" fmla="*/ 64960 w 323564"/>
                <a:gd name="connsiteY5" fmla="*/ 548069 h 548068"/>
                <a:gd name="connsiteX6" fmla="*/ 125444 w 323564"/>
                <a:gd name="connsiteY6" fmla="*/ 480917 h 548068"/>
                <a:gd name="connsiteX7" fmla="*/ 125444 w 323564"/>
                <a:gd name="connsiteY7" fmla="*/ 261938 h 548068"/>
                <a:gd name="connsiteX8" fmla="*/ 271843 w 323564"/>
                <a:gd name="connsiteY8" fmla="*/ 113347 h 548068"/>
                <a:gd name="connsiteX9" fmla="*/ 323564 w 323564"/>
                <a:gd name="connsiteY9" fmla="*/ 62770 h 548068"/>
                <a:gd name="connsiteX10" fmla="*/ 256413 w 323564"/>
                <a:gd name="connsiteY10" fmla="*/ 1048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564" h="548068">
                  <a:moveTo>
                    <a:pt x="256413" y="1048"/>
                  </a:moveTo>
                  <a:cubicBezTo>
                    <a:pt x="217742" y="1048"/>
                    <a:pt x="163639" y="36004"/>
                    <a:pt x="126492" y="105061"/>
                  </a:cubicBezTo>
                  <a:cubicBezTo>
                    <a:pt x="126111" y="51721"/>
                    <a:pt x="109442" y="0"/>
                    <a:pt x="56102" y="0"/>
                  </a:cubicBezTo>
                  <a:cubicBezTo>
                    <a:pt x="18669" y="0"/>
                    <a:pt x="0" y="16478"/>
                    <a:pt x="0" y="56102"/>
                  </a:cubicBezTo>
                  <a:lnTo>
                    <a:pt x="0" y="480917"/>
                  </a:lnTo>
                  <a:cubicBezTo>
                    <a:pt x="0" y="520541"/>
                    <a:pt x="15430" y="548069"/>
                    <a:pt x="64960" y="548069"/>
                  </a:cubicBezTo>
                  <a:cubicBezTo>
                    <a:pt x="114491" y="548069"/>
                    <a:pt x="125444" y="520541"/>
                    <a:pt x="125444" y="480917"/>
                  </a:cubicBezTo>
                  <a:lnTo>
                    <a:pt x="125444" y="261938"/>
                  </a:lnTo>
                  <a:cubicBezTo>
                    <a:pt x="125444" y="145256"/>
                    <a:pt x="176022" y="113347"/>
                    <a:pt x="271843" y="113347"/>
                  </a:cubicBezTo>
                  <a:cubicBezTo>
                    <a:pt x="299371" y="113347"/>
                    <a:pt x="323564" y="95726"/>
                    <a:pt x="323564" y="62770"/>
                  </a:cubicBezTo>
                  <a:cubicBezTo>
                    <a:pt x="323564" y="25241"/>
                    <a:pt x="301562" y="1048"/>
                    <a:pt x="256413" y="1048"/>
                  </a:cubicBezTo>
                  <a:close/>
                </a:path>
              </a:pathLst>
            </a:custGeom>
            <a:solidFill>
              <a:srgbClr val="003C44"/>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8A1C10-8192-2788-CF42-09EA5469BBA1}"/>
                </a:ext>
              </a:extLst>
            </p:cNvPr>
            <p:cNvSpPr/>
            <p:nvPr/>
          </p:nvSpPr>
          <p:spPr>
            <a:xfrm>
              <a:off x="3602164" y="3150869"/>
              <a:ext cx="483203" cy="557974"/>
            </a:xfrm>
            <a:custGeom>
              <a:avLst/>
              <a:gdLst>
                <a:gd name="connsiteX0" fmla="*/ 483203 w 483203"/>
                <a:gd name="connsiteY0" fmla="*/ 225647 h 557974"/>
                <a:gd name="connsiteX1" fmla="*/ 247650 w 483203"/>
                <a:gd name="connsiteY1" fmla="*/ 0 h 557974"/>
                <a:gd name="connsiteX2" fmla="*/ 0 w 483203"/>
                <a:gd name="connsiteY2" fmla="*/ 280607 h 557974"/>
                <a:gd name="connsiteX3" fmla="*/ 260795 w 483203"/>
                <a:gd name="connsiteY3" fmla="*/ 557975 h 557974"/>
                <a:gd name="connsiteX4" fmla="*/ 463296 w 483203"/>
                <a:gd name="connsiteY4" fmla="*/ 462248 h 557974"/>
                <a:gd name="connsiteX5" fmla="*/ 436912 w 483203"/>
                <a:gd name="connsiteY5" fmla="*/ 391859 h 557974"/>
                <a:gd name="connsiteX6" fmla="*/ 387382 w 483203"/>
                <a:gd name="connsiteY6" fmla="*/ 430340 h 557974"/>
                <a:gd name="connsiteX7" fmla="*/ 271844 w 483203"/>
                <a:gd name="connsiteY7" fmla="*/ 482060 h 557974"/>
                <a:gd name="connsiteX8" fmla="*/ 134303 w 483203"/>
                <a:gd name="connsiteY8" fmla="*/ 291656 h 557974"/>
                <a:gd name="connsiteX9" fmla="*/ 134207 w 483203"/>
                <a:gd name="connsiteY9" fmla="*/ 287274 h 557974"/>
                <a:gd name="connsiteX10" fmla="*/ 412718 w 483203"/>
                <a:gd name="connsiteY10" fmla="*/ 287274 h 557974"/>
                <a:gd name="connsiteX11" fmla="*/ 483203 w 483203"/>
                <a:gd name="connsiteY11" fmla="*/ 225647 h 557974"/>
                <a:gd name="connsiteX12" fmla="*/ 326898 w 483203"/>
                <a:gd name="connsiteY12" fmla="*/ 223361 h 557974"/>
                <a:gd name="connsiteX13" fmla="*/ 133541 w 483203"/>
                <a:gd name="connsiteY13" fmla="*/ 223361 h 557974"/>
                <a:gd name="connsiteX14" fmla="*/ 248698 w 483203"/>
                <a:gd name="connsiteY14" fmla="*/ 67056 h 557974"/>
                <a:gd name="connsiteX15" fmla="*/ 351092 w 483203"/>
                <a:gd name="connsiteY15" fmla="*/ 201359 h 557974"/>
                <a:gd name="connsiteX16" fmla="*/ 326898 w 483203"/>
                <a:gd name="connsiteY16" fmla="*/ 223361 h 5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3203" h="557974">
                  <a:moveTo>
                    <a:pt x="483203" y="225647"/>
                  </a:moveTo>
                  <a:cubicBezTo>
                    <a:pt x="483203" y="67151"/>
                    <a:pt x="377571" y="0"/>
                    <a:pt x="247650" y="0"/>
                  </a:cubicBezTo>
                  <a:cubicBezTo>
                    <a:pt x="94679" y="0"/>
                    <a:pt x="0" y="114491"/>
                    <a:pt x="0" y="280607"/>
                  </a:cubicBezTo>
                  <a:cubicBezTo>
                    <a:pt x="0" y="449009"/>
                    <a:pt x="75914" y="557975"/>
                    <a:pt x="260795" y="557975"/>
                  </a:cubicBezTo>
                  <a:cubicBezTo>
                    <a:pt x="346615" y="557975"/>
                    <a:pt x="424815" y="516160"/>
                    <a:pt x="463296" y="462248"/>
                  </a:cubicBezTo>
                  <a:cubicBezTo>
                    <a:pt x="491871" y="421481"/>
                    <a:pt x="469868" y="391859"/>
                    <a:pt x="436912" y="391859"/>
                  </a:cubicBezTo>
                  <a:cubicBezTo>
                    <a:pt x="413766" y="391859"/>
                    <a:pt x="402812" y="412814"/>
                    <a:pt x="387382" y="430340"/>
                  </a:cubicBezTo>
                  <a:cubicBezTo>
                    <a:pt x="358807" y="462248"/>
                    <a:pt x="320231" y="482060"/>
                    <a:pt x="271844" y="482060"/>
                  </a:cubicBezTo>
                  <a:cubicBezTo>
                    <a:pt x="167259" y="482060"/>
                    <a:pt x="134303" y="394050"/>
                    <a:pt x="134303" y="291656"/>
                  </a:cubicBezTo>
                  <a:lnTo>
                    <a:pt x="134207" y="287274"/>
                  </a:lnTo>
                  <a:lnTo>
                    <a:pt x="412718" y="287274"/>
                  </a:lnTo>
                  <a:cubicBezTo>
                    <a:pt x="455676" y="287274"/>
                    <a:pt x="483203" y="268510"/>
                    <a:pt x="483203" y="225647"/>
                  </a:cubicBezTo>
                  <a:close/>
                  <a:moveTo>
                    <a:pt x="326898" y="223361"/>
                  </a:moveTo>
                  <a:lnTo>
                    <a:pt x="133541" y="223361"/>
                  </a:lnTo>
                  <a:cubicBezTo>
                    <a:pt x="137160" y="133636"/>
                    <a:pt x="170879" y="67056"/>
                    <a:pt x="248698" y="67056"/>
                  </a:cubicBezTo>
                  <a:cubicBezTo>
                    <a:pt x="318040" y="67056"/>
                    <a:pt x="351092" y="128683"/>
                    <a:pt x="351092" y="201359"/>
                  </a:cubicBezTo>
                  <a:cubicBezTo>
                    <a:pt x="351092" y="218980"/>
                    <a:pt x="345567" y="223361"/>
                    <a:pt x="326898" y="223361"/>
                  </a:cubicBezTo>
                  <a:close/>
                </a:path>
              </a:pathLst>
            </a:custGeom>
            <a:solidFill>
              <a:srgbClr val="003C44"/>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11424FC-4779-6468-CD3D-4ED7B2EDA4F1}"/>
                </a:ext>
              </a:extLst>
            </p:cNvPr>
            <p:cNvSpPr/>
            <p:nvPr/>
          </p:nvSpPr>
          <p:spPr>
            <a:xfrm>
              <a:off x="6476809" y="2903220"/>
              <a:ext cx="461105" cy="798956"/>
            </a:xfrm>
            <a:custGeom>
              <a:avLst/>
              <a:gdLst>
                <a:gd name="connsiteX0" fmla="*/ 461105 w 461105"/>
                <a:gd name="connsiteY0" fmla="*/ 77057 h 798956"/>
                <a:gd name="connsiteX1" fmla="*/ 333470 w 461105"/>
                <a:gd name="connsiteY1" fmla="*/ 0 h 798956"/>
                <a:gd name="connsiteX2" fmla="*/ 95250 w 461105"/>
                <a:gd name="connsiteY2" fmla="*/ 258604 h 798956"/>
                <a:gd name="connsiteX3" fmla="*/ 45148 w 461105"/>
                <a:gd name="connsiteY3" fmla="*/ 258604 h 798956"/>
                <a:gd name="connsiteX4" fmla="*/ 0 w 461105"/>
                <a:gd name="connsiteY4" fmla="*/ 294894 h 798956"/>
                <a:gd name="connsiteX5" fmla="*/ 45148 w 461105"/>
                <a:gd name="connsiteY5" fmla="*/ 331184 h 798956"/>
                <a:gd name="connsiteX6" fmla="*/ 92488 w 461105"/>
                <a:gd name="connsiteY6" fmla="*/ 331184 h 798956"/>
                <a:gd name="connsiteX7" fmla="*/ 92488 w 461105"/>
                <a:gd name="connsiteY7" fmla="*/ 731806 h 798956"/>
                <a:gd name="connsiteX8" fmla="*/ 157448 w 461105"/>
                <a:gd name="connsiteY8" fmla="*/ 798957 h 798956"/>
                <a:gd name="connsiteX9" fmla="*/ 222409 w 461105"/>
                <a:gd name="connsiteY9" fmla="*/ 731806 h 798956"/>
                <a:gd name="connsiteX10" fmla="*/ 222409 w 461105"/>
                <a:gd name="connsiteY10" fmla="*/ 331184 h 798956"/>
                <a:gd name="connsiteX11" fmla="*/ 286226 w 461105"/>
                <a:gd name="connsiteY11" fmla="*/ 331184 h 798956"/>
                <a:gd name="connsiteX12" fmla="*/ 333565 w 461105"/>
                <a:gd name="connsiteY12" fmla="*/ 292703 h 798956"/>
                <a:gd name="connsiteX13" fmla="*/ 287369 w 461105"/>
                <a:gd name="connsiteY13" fmla="*/ 258604 h 798956"/>
                <a:gd name="connsiteX14" fmla="*/ 222409 w 461105"/>
                <a:gd name="connsiteY14" fmla="*/ 258604 h 798956"/>
                <a:gd name="connsiteX15" fmla="*/ 222409 w 461105"/>
                <a:gd name="connsiteY15" fmla="*/ 203549 h 798956"/>
                <a:gd name="connsiteX16" fmla="*/ 304990 w 461105"/>
                <a:gd name="connsiteY16" fmla="*/ 73724 h 798956"/>
                <a:gd name="connsiteX17" fmla="*/ 360045 w 461105"/>
                <a:gd name="connsiteY17" fmla="*/ 99060 h 798956"/>
                <a:gd name="connsiteX18" fmla="*/ 409575 w 461105"/>
                <a:gd name="connsiteY18" fmla="*/ 125444 h 798956"/>
                <a:gd name="connsiteX19" fmla="*/ 461105 w 461105"/>
                <a:gd name="connsiteY19" fmla="*/ 77057 h 7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105" h="798956">
                  <a:moveTo>
                    <a:pt x="461105" y="77057"/>
                  </a:moveTo>
                  <a:cubicBezTo>
                    <a:pt x="461105" y="19812"/>
                    <a:pt x="398335" y="0"/>
                    <a:pt x="333470" y="0"/>
                  </a:cubicBezTo>
                  <a:cubicBezTo>
                    <a:pt x="192596" y="0"/>
                    <a:pt x="103441" y="109157"/>
                    <a:pt x="95250" y="258604"/>
                  </a:cubicBezTo>
                  <a:lnTo>
                    <a:pt x="45148" y="258604"/>
                  </a:lnTo>
                  <a:cubicBezTo>
                    <a:pt x="20955" y="258604"/>
                    <a:pt x="0" y="269653"/>
                    <a:pt x="0" y="294894"/>
                  </a:cubicBezTo>
                  <a:cubicBezTo>
                    <a:pt x="0" y="320231"/>
                    <a:pt x="20955" y="331184"/>
                    <a:pt x="45148" y="331184"/>
                  </a:cubicBezTo>
                  <a:lnTo>
                    <a:pt x="92488" y="331184"/>
                  </a:lnTo>
                  <a:lnTo>
                    <a:pt x="92488" y="731806"/>
                  </a:lnTo>
                  <a:cubicBezTo>
                    <a:pt x="92488" y="771430"/>
                    <a:pt x="107918" y="798957"/>
                    <a:pt x="157448" y="798957"/>
                  </a:cubicBezTo>
                  <a:cubicBezTo>
                    <a:pt x="206978" y="798957"/>
                    <a:pt x="222409" y="771430"/>
                    <a:pt x="222409" y="731806"/>
                  </a:cubicBezTo>
                  <a:lnTo>
                    <a:pt x="222409" y="331184"/>
                  </a:lnTo>
                  <a:lnTo>
                    <a:pt x="286226" y="331184"/>
                  </a:lnTo>
                  <a:cubicBezTo>
                    <a:pt x="314801" y="331184"/>
                    <a:pt x="333565" y="315754"/>
                    <a:pt x="333565" y="292703"/>
                  </a:cubicBezTo>
                  <a:cubicBezTo>
                    <a:pt x="333565" y="268510"/>
                    <a:pt x="317087" y="258604"/>
                    <a:pt x="287369" y="258604"/>
                  </a:cubicBezTo>
                  <a:lnTo>
                    <a:pt x="222409" y="258604"/>
                  </a:lnTo>
                  <a:lnTo>
                    <a:pt x="222409" y="203549"/>
                  </a:lnTo>
                  <a:cubicBezTo>
                    <a:pt x="222409" y="133159"/>
                    <a:pt x="241078" y="73724"/>
                    <a:pt x="304990" y="73724"/>
                  </a:cubicBezTo>
                  <a:cubicBezTo>
                    <a:pt x="328136" y="73724"/>
                    <a:pt x="348996" y="85820"/>
                    <a:pt x="360045" y="99060"/>
                  </a:cubicBezTo>
                  <a:cubicBezTo>
                    <a:pt x="373285" y="114491"/>
                    <a:pt x="384238" y="125444"/>
                    <a:pt x="409575" y="125444"/>
                  </a:cubicBezTo>
                  <a:cubicBezTo>
                    <a:pt x="437959" y="125444"/>
                    <a:pt x="461105" y="105632"/>
                    <a:pt x="461105" y="77057"/>
                  </a:cubicBezTo>
                  <a:close/>
                </a:path>
              </a:pathLst>
            </a:custGeom>
            <a:solidFill>
              <a:srgbClr val="003C44"/>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A3732E9-0FCF-0671-4A5E-6F52B8400DBA}"/>
                </a:ext>
              </a:extLst>
            </p:cNvPr>
            <p:cNvSpPr/>
            <p:nvPr/>
          </p:nvSpPr>
          <p:spPr>
            <a:xfrm>
              <a:off x="8137493" y="3430524"/>
              <a:ext cx="318801" cy="269366"/>
            </a:xfrm>
            <a:custGeom>
              <a:avLst/>
              <a:gdLst>
                <a:gd name="connsiteX0" fmla="*/ 108680 w 318801"/>
                <a:gd name="connsiteY0" fmla="*/ 0 h 269366"/>
                <a:gd name="connsiteX1" fmla="*/ 0 w 318801"/>
                <a:gd name="connsiteY1" fmla="*/ 269367 h 269366"/>
                <a:gd name="connsiteX2" fmla="*/ 71247 w 318801"/>
                <a:gd name="connsiteY2" fmla="*/ 269367 h 269366"/>
                <a:gd name="connsiteX3" fmla="*/ 90201 w 318801"/>
                <a:gd name="connsiteY3" fmla="*/ 218599 h 269366"/>
                <a:gd name="connsiteX4" fmla="*/ 228600 w 318801"/>
                <a:gd name="connsiteY4" fmla="*/ 218599 h 269366"/>
                <a:gd name="connsiteX5" fmla="*/ 247555 w 318801"/>
                <a:gd name="connsiteY5" fmla="*/ 269367 h 269366"/>
                <a:gd name="connsiteX6" fmla="*/ 318801 w 318801"/>
                <a:gd name="connsiteY6" fmla="*/ 269367 h 269366"/>
                <a:gd name="connsiteX7" fmla="*/ 210121 w 318801"/>
                <a:gd name="connsiteY7" fmla="*/ 0 h 269366"/>
                <a:gd name="connsiteX8" fmla="*/ 108680 w 318801"/>
                <a:gd name="connsiteY8" fmla="*/ 0 h 269366"/>
                <a:gd name="connsiteX9" fmla="*/ 106966 w 318801"/>
                <a:gd name="connsiteY9" fmla="*/ 173927 h 269366"/>
                <a:gd name="connsiteX10" fmla="*/ 159448 w 318801"/>
                <a:gd name="connsiteY10" fmla="*/ 33814 h 269366"/>
                <a:gd name="connsiteX11" fmla="*/ 211931 w 318801"/>
                <a:gd name="connsiteY11" fmla="*/ 173927 h 269366"/>
                <a:gd name="connsiteX12" fmla="*/ 106966 w 318801"/>
                <a:gd name="connsiteY12" fmla="*/ 173927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801" h="269366">
                  <a:moveTo>
                    <a:pt x="108680" y="0"/>
                  </a:moveTo>
                  <a:lnTo>
                    <a:pt x="0" y="269367"/>
                  </a:lnTo>
                  <a:lnTo>
                    <a:pt x="71247" y="269367"/>
                  </a:lnTo>
                  <a:lnTo>
                    <a:pt x="90201" y="218599"/>
                  </a:lnTo>
                  <a:lnTo>
                    <a:pt x="228600" y="218599"/>
                  </a:lnTo>
                  <a:lnTo>
                    <a:pt x="247555" y="269367"/>
                  </a:lnTo>
                  <a:lnTo>
                    <a:pt x="318801" y="269367"/>
                  </a:lnTo>
                  <a:lnTo>
                    <a:pt x="210121" y="0"/>
                  </a:lnTo>
                  <a:lnTo>
                    <a:pt x="108680" y="0"/>
                  </a:lnTo>
                  <a:close/>
                  <a:moveTo>
                    <a:pt x="106966" y="173927"/>
                  </a:moveTo>
                  <a:lnTo>
                    <a:pt x="159448" y="33814"/>
                  </a:lnTo>
                  <a:lnTo>
                    <a:pt x="211931" y="173927"/>
                  </a:lnTo>
                  <a:lnTo>
                    <a:pt x="106966" y="173927"/>
                  </a:lnTo>
                  <a:close/>
                </a:path>
              </a:pathLst>
            </a:custGeom>
            <a:solidFill>
              <a:srgbClr val="003C44"/>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3C7D7CD-7664-2F56-93EE-DD7D06A03A9B}"/>
                </a:ext>
              </a:extLst>
            </p:cNvPr>
            <p:cNvSpPr/>
            <p:nvPr/>
          </p:nvSpPr>
          <p:spPr>
            <a:xfrm>
              <a:off x="8705183" y="3430524"/>
              <a:ext cx="259746" cy="269366"/>
            </a:xfrm>
            <a:custGeom>
              <a:avLst/>
              <a:gdLst>
                <a:gd name="connsiteX0" fmla="*/ 0 w 259746"/>
                <a:gd name="connsiteY0" fmla="*/ 55531 h 269366"/>
                <a:gd name="connsiteX1" fmla="*/ 97822 w 259746"/>
                <a:gd name="connsiteY1" fmla="*/ 55531 h 269366"/>
                <a:gd name="connsiteX2" fmla="*/ 97822 w 259746"/>
                <a:gd name="connsiteY2" fmla="*/ 269367 h 269366"/>
                <a:gd name="connsiteX3" fmla="*/ 163068 w 259746"/>
                <a:gd name="connsiteY3" fmla="*/ 269367 h 269366"/>
                <a:gd name="connsiteX4" fmla="*/ 163068 w 259746"/>
                <a:gd name="connsiteY4" fmla="*/ 55531 h 269366"/>
                <a:gd name="connsiteX5" fmla="*/ 259747 w 259746"/>
                <a:gd name="connsiteY5" fmla="*/ 55531 h 269366"/>
                <a:gd name="connsiteX6" fmla="*/ 259747 w 259746"/>
                <a:gd name="connsiteY6" fmla="*/ 0 h 269366"/>
                <a:gd name="connsiteX7" fmla="*/ 0 w 259746"/>
                <a:gd name="connsiteY7"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46" h="269366">
                  <a:moveTo>
                    <a:pt x="0" y="55531"/>
                  </a:moveTo>
                  <a:lnTo>
                    <a:pt x="97822" y="55531"/>
                  </a:lnTo>
                  <a:lnTo>
                    <a:pt x="97822" y="269367"/>
                  </a:lnTo>
                  <a:lnTo>
                    <a:pt x="163068" y="269367"/>
                  </a:lnTo>
                  <a:lnTo>
                    <a:pt x="163068" y="55531"/>
                  </a:lnTo>
                  <a:lnTo>
                    <a:pt x="259747" y="55531"/>
                  </a:lnTo>
                  <a:lnTo>
                    <a:pt x="259747" y="0"/>
                  </a:lnTo>
                  <a:lnTo>
                    <a:pt x="0" y="0"/>
                  </a:lnTo>
                  <a:close/>
                </a:path>
              </a:pathLst>
            </a:custGeom>
            <a:solidFill>
              <a:srgbClr val="003C44"/>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1D5FD39-471B-F5EA-CB41-5C8EE4A412F9}"/>
                </a:ext>
              </a:extLst>
            </p:cNvPr>
            <p:cNvSpPr/>
            <p:nvPr/>
          </p:nvSpPr>
          <p:spPr>
            <a:xfrm>
              <a:off x="8499824" y="3430524"/>
              <a:ext cx="218694" cy="269366"/>
            </a:xfrm>
            <a:custGeom>
              <a:avLst/>
              <a:gdLst>
                <a:gd name="connsiteX0" fmla="*/ 65246 w 218694"/>
                <a:gd name="connsiteY0" fmla="*/ 0 h 269366"/>
                <a:gd name="connsiteX1" fmla="*/ 0 w 218694"/>
                <a:gd name="connsiteY1" fmla="*/ 0 h 269366"/>
                <a:gd name="connsiteX2" fmla="*/ 0 w 218694"/>
                <a:gd name="connsiteY2" fmla="*/ 269367 h 269366"/>
                <a:gd name="connsiteX3" fmla="*/ 218694 w 218694"/>
                <a:gd name="connsiteY3" fmla="*/ 269367 h 269366"/>
                <a:gd name="connsiteX4" fmla="*/ 218694 w 218694"/>
                <a:gd name="connsiteY4" fmla="*/ 212598 h 269366"/>
                <a:gd name="connsiteX5" fmla="*/ 65246 w 218694"/>
                <a:gd name="connsiteY5" fmla="*/ 212598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94" h="269366">
                  <a:moveTo>
                    <a:pt x="65246" y="0"/>
                  </a:moveTo>
                  <a:lnTo>
                    <a:pt x="0" y="0"/>
                  </a:lnTo>
                  <a:lnTo>
                    <a:pt x="0" y="269367"/>
                  </a:lnTo>
                  <a:lnTo>
                    <a:pt x="218694" y="269367"/>
                  </a:lnTo>
                  <a:lnTo>
                    <a:pt x="218694" y="212598"/>
                  </a:lnTo>
                  <a:lnTo>
                    <a:pt x="65246" y="212598"/>
                  </a:lnTo>
                  <a:close/>
                </a:path>
              </a:pathLst>
            </a:custGeom>
            <a:solidFill>
              <a:srgbClr val="003C44"/>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03DC81-01F2-F979-BC3E-D7F0D3858488}"/>
                </a:ext>
              </a:extLst>
            </p:cNvPr>
            <p:cNvSpPr/>
            <p:nvPr/>
          </p:nvSpPr>
          <p:spPr>
            <a:xfrm>
              <a:off x="9022937" y="3430524"/>
              <a:ext cx="278987" cy="269366"/>
            </a:xfrm>
            <a:custGeom>
              <a:avLst/>
              <a:gdLst>
                <a:gd name="connsiteX0" fmla="*/ 213741 w 278987"/>
                <a:gd name="connsiteY0" fmla="*/ 102679 h 269366"/>
                <a:gd name="connsiteX1" fmla="*/ 66390 w 278987"/>
                <a:gd name="connsiteY1" fmla="*/ 102679 h 269366"/>
                <a:gd name="connsiteX2" fmla="*/ 66390 w 278987"/>
                <a:gd name="connsiteY2" fmla="*/ 0 h 269366"/>
                <a:gd name="connsiteX3" fmla="*/ 0 w 278987"/>
                <a:gd name="connsiteY3" fmla="*/ 0 h 269366"/>
                <a:gd name="connsiteX4" fmla="*/ 0 w 278987"/>
                <a:gd name="connsiteY4" fmla="*/ 269367 h 269366"/>
                <a:gd name="connsiteX5" fmla="*/ 66390 w 278987"/>
                <a:gd name="connsiteY5" fmla="*/ 269367 h 269366"/>
                <a:gd name="connsiteX6" fmla="*/ 66390 w 278987"/>
                <a:gd name="connsiteY6" fmla="*/ 155829 h 269366"/>
                <a:gd name="connsiteX7" fmla="*/ 213741 w 278987"/>
                <a:gd name="connsiteY7" fmla="*/ 155829 h 269366"/>
                <a:gd name="connsiteX8" fmla="*/ 213741 w 278987"/>
                <a:gd name="connsiteY8" fmla="*/ 269367 h 269366"/>
                <a:gd name="connsiteX9" fmla="*/ 278988 w 278987"/>
                <a:gd name="connsiteY9" fmla="*/ 269367 h 269366"/>
                <a:gd name="connsiteX10" fmla="*/ 278988 w 278987"/>
                <a:gd name="connsiteY10" fmla="*/ 0 h 269366"/>
                <a:gd name="connsiteX11" fmla="*/ 213741 w 278987"/>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87" h="269366">
                  <a:moveTo>
                    <a:pt x="213741" y="102679"/>
                  </a:moveTo>
                  <a:lnTo>
                    <a:pt x="66390" y="102679"/>
                  </a:lnTo>
                  <a:lnTo>
                    <a:pt x="66390" y="0"/>
                  </a:lnTo>
                  <a:lnTo>
                    <a:pt x="0" y="0"/>
                  </a:lnTo>
                  <a:lnTo>
                    <a:pt x="0" y="269367"/>
                  </a:lnTo>
                  <a:lnTo>
                    <a:pt x="66390" y="269367"/>
                  </a:lnTo>
                  <a:lnTo>
                    <a:pt x="66390" y="155829"/>
                  </a:lnTo>
                  <a:lnTo>
                    <a:pt x="213741" y="155829"/>
                  </a:lnTo>
                  <a:lnTo>
                    <a:pt x="213741" y="269367"/>
                  </a:lnTo>
                  <a:lnTo>
                    <a:pt x="278988" y="269367"/>
                  </a:lnTo>
                  <a:lnTo>
                    <a:pt x="278988" y="0"/>
                  </a:lnTo>
                  <a:lnTo>
                    <a:pt x="213741" y="0"/>
                  </a:lnTo>
                  <a:close/>
                </a:path>
              </a:pathLst>
            </a:custGeom>
            <a:solidFill>
              <a:srgbClr val="003C44"/>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B62D7EA-463C-DA77-3E9B-502E0854364F}"/>
                </a:ext>
              </a:extLst>
            </p:cNvPr>
            <p:cNvSpPr/>
            <p:nvPr/>
          </p:nvSpPr>
          <p:spPr>
            <a:xfrm>
              <a:off x="6252305" y="2946177"/>
              <a:ext cx="156209" cy="154114"/>
            </a:xfrm>
            <a:custGeom>
              <a:avLst/>
              <a:gdLst>
                <a:gd name="connsiteX0" fmla="*/ 156210 w 156209"/>
                <a:gd name="connsiteY0" fmla="*/ 77057 h 154114"/>
                <a:gd name="connsiteX1" fmla="*/ 78105 w 156209"/>
                <a:gd name="connsiteY1" fmla="*/ 154114 h 154114"/>
                <a:gd name="connsiteX2" fmla="*/ 0 w 156209"/>
                <a:gd name="connsiteY2" fmla="*/ 77057 h 154114"/>
                <a:gd name="connsiteX3" fmla="*/ 78105 w 156209"/>
                <a:gd name="connsiteY3" fmla="*/ 0 h 154114"/>
                <a:gd name="connsiteX4" fmla="*/ 156210 w 156209"/>
                <a:gd name="connsiteY4" fmla="*/ 77057 h 1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4114">
                  <a:moveTo>
                    <a:pt x="156210" y="77057"/>
                  </a:moveTo>
                  <a:cubicBezTo>
                    <a:pt x="156210" y="119615"/>
                    <a:pt x="121241" y="154114"/>
                    <a:pt x="78105" y="154114"/>
                  </a:cubicBezTo>
                  <a:cubicBezTo>
                    <a:pt x="34969" y="154114"/>
                    <a:pt x="0" y="119615"/>
                    <a:pt x="0" y="77057"/>
                  </a:cubicBezTo>
                  <a:cubicBezTo>
                    <a:pt x="0" y="34500"/>
                    <a:pt x="34969" y="0"/>
                    <a:pt x="78105" y="0"/>
                  </a:cubicBezTo>
                  <a:cubicBezTo>
                    <a:pt x="121241" y="0"/>
                    <a:pt x="156210" y="34500"/>
                    <a:pt x="156210" y="77057"/>
                  </a:cubicBezTo>
                  <a:close/>
                </a:path>
              </a:pathLst>
            </a:custGeom>
            <a:solidFill>
              <a:srgbClr val="003C44"/>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7FCFE6C-75F4-7CF0-7B41-B1946D657636}"/>
                </a:ext>
              </a:extLst>
            </p:cNvPr>
            <p:cNvSpPr/>
            <p:nvPr/>
          </p:nvSpPr>
          <p:spPr>
            <a:xfrm>
              <a:off x="6870668" y="3154203"/>
              <a:ext cx="457867" cy="817816"/>
            </a:xfrm>
            <a:custGeom>
              <a:avLst/>
              <a:gdLst>
                <a:gd name="connsiteX0" fmla="*/ 393002 w 457867"/>
                <a:gd name="connsiteY0" fmla="*/ 0 h 817816"/>
                <a:gd name="connsiteX1" fmla="*/ 328041 w 457867"/>
                <a:gd name="connsiteY1" fmla="*/ 67151 h 817816"/>
                <a:gd name="connsiteX2" fmla="*/ 328041 w 457867"/>
                <a:gd name="connsiteY2" fmla="*/ 344519 h 817816"/>
                <a:gd name="connsiteX3" fmla="*/ 212503 w 457867"/>
                <a:gd name="connsiteY3" fmla="*/ 459010 h 817816"/>
                <a:gd name="connsiteX4" fmla="*/ 129921 w 457867"/>
                <a:gd name="connsiteY4" fmla="*/ 357759 h 817816"/>
                <a:gd name="connsiteX5" fmla="*/ 129921 w 457867"/>
                <a:gd name="connsiteY5" fmla="*/ 67246 h 817816"/>
                <a:gd name="connsiteX6" fmla="*/ 64961 w 457867"/>
                <a:gd name="connsiteY6" fmla="*/ 95 h 817816"/>
                <a:gd name="connsiteX7" fmla="*/ 0 w 457867"/>
                <a:gd name="connsiteY7" fmla="*/ 67246 h 817816"/>
                <a:gd name="connsiteX8" fmla="*/ 0 w 457867"/>
                <a:gd name="connsiteY8" fmla="*/ 378714 h 817816"/>
                <a:gd name="connsiteX9" fmla="*/ 160687 w 457867"/>
                <a:gd name="connsiteY9" fmla="*/ 550355 h 817816"/>
                <a:gd name="connsiteX10" fmla="*/ 330137 w 457867"/>
                <a:gd name="connsiteY10" fmla="*/ 467011 h 817816"/>
                <a:gd name="connsiteX11" fmla="*/ 330137 w 457867"/>
                <a:gd name="connsiteY11" fmla="*/ 623030 h 817816"/>
                <a:gd name="connsiteX12" fmla="*/ 215646 w 457867"/>
                <a:gd name="connsiteY12" fmla="*/ 746284 h 817816"/>
                <a:gd name="connsiteX13" fmla="*/ 122111 w 457867"/>
                <a:gd name="connsiteY13" fmla="*/ 689038 h 817816"/>
                <a:gd name="connsiteX14" fmla="*/ 73724 w 457867"/>
                <a:gd name="connsiteY14" fmla="*/ 662654 h 817816"/>
                <a:gd name="connsiteX15" fmla="*/ 25337 w 457867"/>
                <a:gd name="connsiteY15" fmla="*/ 711041 h 817816"/>
                <a:gd name="connsiteX16" fmla="*/ 209169 w 457867"/>
                <a:gd name="connsiteY16" fmla="*/ 817817 h 817816"/>
                <a:gd name="connsiteX17" fmla="*/ 457867 w 457867"/>
                <a:gd name="connsiteY17" fmla="*/ 552545 h 817816"/>
                <a:gd name="connsiteX18" fmla="*/ 457867 w 457867"/>
                <a:gd name="connsiteY18" fmla="*/ 67246 h 817816"/>
                <a:gd name="connsiteX19" fmla="*/ 393002 w 457867"/>
                <a:gd name="connsiteY19" fmla="*/ 0 h 81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867" h="817816">
                  <a:moveTo>
                    <a:pt x="393002" y="0"/>
                  </a:moveTo>
                  <a:cubicBezTo>
                    <a:pt x="343472" y="0"/>
                    <a:pt x="328041" y="27527"/>
                    <a:pt x="328041" y="67151"/>
                  </a:cubicBezTo>
                  <a:lnTo>
                    <a:pt x="328041" y="344519"/>
                  </a:lnTo>
                  <a:cubicBezTo>
                    <a:pt x="328041" y="405003"/>
                    <a:pt x="272987" y="459010"/>
                    <a:pt x="212503" y="459010"/>
                  </a:cubicBezTo>
                  <a:cubicBezTo>
                    <a:pt x="154210" y="459010"/>
                    <a:pt x="129921" y="416052"/>
                    <a:pt x="129921" y="357759"/>
                  </a:cubicBezTo>
                  <a:lnTo>
                    <a:pt x="129921" y="67246"/>
                  </a:lnTo>
                  <a:cubicBezTo>
                    <a:pt x="129921" y="27622"/>
                    <a:pt x="114491" y="95"/>
                    <a:pt x="64961" y="95"/>
                  </a:cubicBezTo>
                  <a:cubicBezTo>
                    <a:pt x="15431" y="95"/>
                    <a:pt x="0" y="27622"/>
                    <a:pt x="0" y="67246"/>
                  </a:cubicBezTo>
                  <a:lnTo>
                    <a:pt x="0" y="378714"/>
                  </a:lnTo>
                  <a:cubicBezTo>
                    <a:pt x="0" y="488728"/>
                    <a:pt x="52864" y="551497"/>
                    <a:pt x="160687" y="550355"/>
                  </a:cubicBezTo>
                  <a:cubicBezTo>
                    <a:pt x="233172" y="549402"/>
                    <a:pt x="285560" y="521780"/>
                    <a:pt x="330137" y="467011"/>
                  </a:cubicBezTo>
                  <a:lnTo>
                    <a:pt x="330137" y="623030"/>
                  </a:lnTo>
                  <a:cubicBezTo>
                    <a:pt x="330137" y="706660"/>
                    <a:pt x="283941" y="746284"/>
                    <a:pt x="215646" y="746284"/>
                  </a:cubicBezTo>
                  <a:cubicBezTo>
                    <a:pt x="173831" y="746284"/>
                    <a:pt x="147066" y="725424"/>
                    <a:pt x="122111" y="689038"/>
                  </a:cubicBezTo>
                  <a:cubicBezTo>
                    <a:pt x="112109" y="674370"/>
                    <a:pt x="96774" y="662654"/>
                    <a:pt x="73724" y="662654"/>
                  </a:cubicBezTo>
                  <a:cubicBezTo>
                    <a:pt x="46196" y="662654"/>
                    <a:pt x="25337" y="682466"/>
                    <a:pt x="25337" y="711041"/>
                  </a:cubicBezTo>
                  <a:cubicBezTo>
                    <a:pt x="25337" y="768287"/>
                    <a:pt x="83629" y="817817"/>
                    <a:pt x="209169" y="817817"/>
                  </a:cubicBezTo>
                  <a:cubicBezTo>
                    <a:pt x="360997" y="817817"/>
                    <a:pt x="457867" y="727615"/>
                    <a:pt x="457867" y="552545"/>
                  </a:cubicBezTo>
                  <a:lnTo>
                    <a:pt x="457867" y="67246"/>
                  </a:lnTo>
                  <a:cubicBezTo>
                    <a:pt x="457962" y="27432"/>
                    <a:pt x="442531" y="0"/>
                    <a:pt x="393002" y="0"/>
                  </a:cubicBezTo>
                  <a:close/>
                </a:path>
              </a:pathLst>
            </a:custGeom>
            <a:solidFill>
              <a:srgbClr val="003C44"/>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DA06B14-CBA1-A94C-4928-C83D018573F4}"/>
                </a:ext>
              </a:extLst>
            </p:cNvPr>
            <p:cNvSpPr/>
            <p:nvPr/>
          </p:nvSpPr>
          <p:spPr>
            <a:xfrm>
              <a:off x="7518939" y="3430524"/>
              <a:ext cx="277844" cy="269366"/>
            </a:xfrm>
            <a:custGeom>
              <a:avLst/>
              <a:gdLst>
                <a:gd name="connsiteX0" fmla="*/ 212598 w 277844"/>
                <a:gd name="connsiteY0" fmla="*/ 102679 h 269366"/>
                <a:gd name="connsiteX1" fmla="*/ 65246 w 277844"/>
                <a:gd name="connsiteY1" fmla="*/ 102679 h 269366"/>
                <a:gd name="connsiteX2" fmla="*/ 65246 w 277844"/>
                <a:gd name="connsiteY2" fmla="*/ 0 h 269366"/>
                <a:gd name="connsiteX3" fmla="*/ 0 w 277844"/>
                <a:gd name="connsiteY3" fmla="*/ 0 h 269366"/>
                <a:gd name="connsiteX4" fmla="*/ 0 w 277844"/>
                <a:gd name="connsiteY4" fmla="*/ 269367 h 269366"/>
                <a:gd name="connsiteX5" fmla="*/ 65246 w 277844"/>
                <a:gd name="connsiteY5" fmla="*/ 269367 h 269366"/>
                <a:gd name="connsiteX6" fmla="*/ 65246 w 277844"/>
                <a:gd name="connsiteY6" fmla="*/ 155829 h 269366"/>
                <a:gd name="connsiteX7" fmla="*/ 212598 w 277844"/>
                <a:gd name="connsiteY7" fmla="*/ 155829 h 269366"/>
                <a:gd name="connsiteX8" fmla="*/ 212598 w 277844"/>
                <a:gd name="connsiteY8" fmla="*/ 269367 h 269366"/>
                <a:gd name="connsiteX9" fmla="*/ 277844 w 277844"/>
                <a:gd name="connsiteY9" fmla="*/ 269367 h 269366"/>
                <a:gd name="connsiteX10" fmla="*/ 277844 w 277844"/>
                <a:gd name="connsiteY10" fmla="*/ 0 h 269366"/>
                <a:gd name="connsiteX11" fmla="*/ 212598 w 277844"/>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44" h="269366">
                  <a:moveTo>
                    <a:pt x="212598" y="102679"/>
                  </a:moveTo>
                  <a:lnTo>
                    <a:pt x="65246" y="102679"/>
                  </a:lnTo>
                  <a:lnTo>
                    <a:pt x="65246" y="0"/>
                  </a:lnTo>
                  <a:lnTo>
                    <a:pt x="0" y="0"/>
                  </a:lnTo>
                  <a:lnTo>
                    <a:pt x="0" y="269367"/>
                  </a:lnTo>
                  <a:lnTo>
                    <a:pt x="65246" y="269367"/>
                  </a:lnTo>
                  <a:lnTo>
                    <a:pt x="65246" y="155829"/>
                  </a:lnTo>
                  <a:lnTo>
                    <a:pt x="212598" y="155829"/>
                  </a:lnTo>
                  <a:lnTo>
                    <a:pt x="212598" y="269367"/>
                  </a:lnTo>
                  <a:lnTo>
                    <a:pt x="277844" y="269367"/>
                  </a:lnTo>
                  <a:lnTo>
                    <a:pt x="277844" y="0"/>
                  </a:lnTo>
                  <a:lnTo>
                    <a:pt x="212598" y="0"/>
                  </a:lnTo>
                  <a:close/>
                </a:path>
              </a:pathLst>
            </a:custGeom>
            <a:solidFill>
              <a:srgbClr val="003C44"/>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B4C0786-A81F-EF0E-B474-2A920BD40F40}"/>
                </a:ext>
              </a:extLst>
            </p:cNvPr>
            <p:cNvSpPr/>
            <p:nvPr/>
          </p:nvSpPr>
          <p:spPr>
            <a:xfrm>
              <a:off x="7868030" y="3430524"/>
              <a:ext cx="231934" cy="269366"/>
            </a:xfrm>
            <a:custGeom>
              <a:avLst/>
              <a:gdLst>
                <a:gd name="connsiteX0" fmla="*/ 65247 w 231934"/>
                <a:gd name="connsiteY0" fmla="*/ 153448 h 269366"/>
                <a:gd name="connsiteX1" fmla="*/ 213836 w 231934"/>
                <a:gd name="connsiteY1" fmla="*/ 153448 h 269366"/>
                <a:gd name="connsiteX2" fmla="*/ 213836 w 231934"/>
                <a:gd name="connsiteY2" fmla="*/ 108680 h 269366"/>
                <a:gd name="connsiteX3" fmla="*/ 65247 w 231934"/>
                <a:gd name="connsiteY3" fmla="*/ 108680 h 269366"/>
                <a:gd name="connsiteX4" fmla="*/ 65247 w 231934"/>
                <a:gd name="connsiteY4" fmla="*/ 50768 h 269366"/>
                <a:gd name="connsiteX5" fmla="*/ 228315 w 231934"/>
                <a:gd name="connsiteY5" fmla="*/ 50768 h 269366"/>
                <a:gd name="connsiteX6" fmla="*/ 228315 w 231934"/>
                <a:gd name="connsiteY6" fmla="*/ 0 h 269366"/>
                <a:gd name="connsiteX7" fmla="*/ 0 w 231934"/>
                <a:gd name="connsiteY7" fmla="*/ 0 h 269366"/>
                <a:gd name="connsiteX8" fmla="*/ 0 w 231934"/>
                <a:gd name="connsiteY8" fmla="*/ 269367 h 269366"/>
                <a:gd name="connsiteX9" fmla="*/ 231934 w 231934"/>
                <a:gd name="connsiteY9" fmla="*/ 269367 h 269366"/>
                <a:gd name="connsiteX10" fmla="*/ 231934 w 231934"/>
                <a:gd name="connsiteY10" fmla="*/ 218599 h 269366"/>
                <a:gd name="connsiteX11" fmla="*/ 65247 w 231934"/>
                <a:gd name="connsiteY11" fmla="*/ 218599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934" h="269366">
                  <a:moveTo>
                    <a:pt x="65247" y="153448"/>
                  </a:moveTo>
                  <a:lnTo>
                    <a:pt x="213836" y="153448"/>
                  </a:lnTo>
                  <a:lnTo>
                    <a:pt x="213836" y="108680"/>
                  </a:lnTo>
                  <a:lnTo>
                    <a:pt x="65247" y="108680"/>
                  </a:lnTo>
                  <a:lnTo>
                    <a:pt x="65247" y="50768"/>
                  </a:lnTo>
                  <a:lnTo>
                    <a:pt x="228315" y="50768"/>
                  </a:lnTo>
                  <a:lnTo>
                    <a:pt x="228315" y="0"/>
                  </a:lnTo>
                  <a:lnTo>
                    <a:pt x="0" y="0"/>
                  </a:lnTo>
                  <a:lnTo>
                    <a:pt x="0" y="269367"/>
                  </a:lnTo>
                  <a:lnTo>
                    <a:pt x="231934" y="269367"/>
                  </a:lnTo>
                  <a:lnTo>
                    <a:pt x="231934" y="218599"/>
                  </a:lnTo>
                  <a:lnTo>
                    <a:pt x="65247" y="218599"/>
                  </a:lnTo>
                  <a:close/>
                </a:path>
              </a:pathLst>
            </a:custGeom>
            <a:solidFill>
              <a:srgbClr val="003C44"/>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F713FF9-6D07-5759-3A20-F28A662472B4}"/>
                </a:ext>
              </a:extLst>
            </p:cNvPr>
            <p:cNvSpPr/>
            <p:nvPr/>
          </p:nvSpPr>
          <p:spPr>
            <a:xfrm>
              <a:off x="9371266" y="3430428"/>
              <a:ext cx="81533" cy="97155"/>
            </a:xfrm>
            <a:custGeom>
              <a:avLst/>
              <a:gdLst>
                <a:gd name="connsiteX0" fmla="*/ 0 w 81533"/>
                <a:gd name="connsiteY0" fmla="*/ 16002 h 97155"/>
                <a:gd name="connsiteX1" fmla="*/ 31147 w 81533"/>
                <a:gd name="connsiteY1" fmla="*/ 16002 h 97155"/>
                <a:gd name="connsiteX2" fmla="*/ 31147 w 81533"/>
                <a:gd name="connsiteY2" fmla="*/ 97155 h 97155"/>
                <a:gd name="connsiteX3" fmla="*/ 50388 w 81533"/>
                <a:gd name="connsiteY3" fmla="*/ 97155 h 97155"/>
                <a:gd name="connsiteX4" fmla="*/ 50388 w 81533"/>
                <a:gd name="connsiteY4" fmla="*/ 16002 h 97155"/>
                <a:gd name="connsiteX5" fmla="*/ 81534 w 81533"/>
                <a:gd name="connsiteY5" fmla="*/ 16002 h 97155"/>
                <a:gd name="connsiteX6" fmla="*/ 81534 w 81533"/>
                <a:gd name="connsiteY6" fmla="*/ 0 h 97155"/>
                <a:gd name="connsiteX7" fmla="*/ 0 w 81533"/>
                <a:gd name="connsiteY7"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 h="97155">
                  <a:moveTo>
                    <a:pt x="0" y="16002"/>
                  </a:moveTo>
                  <a:lnTo>
                    <a:pt x="31147" y="16002"/>
                  </a:lnTo>
                  <a:lnTo>
                    <a:pt x="31147" y="97155"/>
                  </a:lnTo>
                  <a:lnTo>
                    <a:pt x="50388" y="97155"/>
                  </a:lnTo>
                  <a:lnTo>
                    <a:pt x="50388" y="16002"/>
                  </a:lnTo>
                  <a:lnTo>
                    <a:pt x="81534" y="16002"/>
                  </a:lnTo>
                  <a:lnTo>
                    <a:pt x="81534" y="0"/>
                  </a:lnTo>
                  <a:lnTo>
                    <a:pt x="0" y="0"/>
                  </a:lnTo>
                  <a:close/>
                </a:path>
              </a:pathLst>
            </a:custGeom>
            <a:solidFill>
              <a:srgbClr val="003C44"/>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FE45A8-03AA-E971-C98B-B150AC4C0501}"/>
                </a:ext>
              </a:extLst>
            </p:cNvPr>
            <p:cNvSpPr/>
            <p:nvPr/>
          </p:nvSpPr>
          <p:spPr>
            <a:xfrm>
              <a:off x="9458515" y="3430428"/>
              <a:ext cx="118585" cy="97155"/>
            </a:xfrm>
            <a:custGeom>
              <a:avLst/>
              <a:gdLst>
                <a:gd name="connsiteX0" fmla="*/ 111157 w 118585"/>
                <a:gd name="connsiteY0" fmla="*/ 0 h 97155"/>
                <a:gd name="connsiteX1" fmla="*/ 83248 w 118585"/>
                <a:gd name="connsiteY1" fmla="*/ 0 h 97155"/>
                <a:gd name="connsiteX2" fmla="*/ 66484 w 118585"/>
                <a:gd name="connsiteY2" fmla="*/ 47911 h 97155"/>
                <a:gd name="connsiteX3" fmla="*/ 59721 w 118585"/>
                <a:gd name="connsiteY3" fmla="*/ 72200 h 97155"/>
                <a:gd name="connsiteX4" fmla="*/ 59341 w 118585"/>
                <a:gd name="connsiteY4" fmla="*/ 72200 h 97155"/>
                <a:gd name="connsiteX5" fmla="*/ 52864 w 118585"/>
                <a:gd name="connsiteY5" fmla="*/ 47530 h 97155"/>
                <a:gd name="connsiteX6" fmla="*/ 36100 w 118585"/>
                <a:gd name="connsiteY6" fmla="*/ 0 h 97155"/>
                <a:gd name="connsiteX7" fmla="*/ 7144 w 118585"/>
                <a:gd name="connsiteY7" fmla="*/ 0 h 97155"/>
                <a:gd name="connsiteX8" fmla="*/ 0 w 118585"/>
                <a:gd name="connsiteY8" fmla="*/ 97155 h 97155"/>
                <a:gd name="connsiteX9" fmla="*/ 18573 w 118585"/>
                <a:gd name="connsiteY9" fmla="*/ 97155 h 97155"/>
                <a:gd name="connsiteX10" fmla="*/ 22193 w 118585"/>
                <a:gd name="connsiteY10" fmla="*/ 40005 h 97155"/>
                <a:gd name="connsiteX11" fmla="*/ 22860 w 118585"/>
                <a:gd name="connsiteY11" fmla="*/ 12859 h 97155"/>
                <a:gd name="connsiteX12" fmla="*/ 23908 w 118585"/>
                <a:gd name="connsiteY12" fmla="*/ 12859 h 97155"/>
                <a:gd name="connsiteX13" fmla="*/ 30670 w 118585"/>
                <a:gd name="connsiteY13" fmla="*/ 40386 h 97155"/>
                <a:gd name="connsiteX14" fmla="*/ 48196 w 118585"/>
                <a:gd name="connsiteY14" fmla="*/ 95821 h 97155"/>
                <a:gd name="connsiteX15" fmla="*/ 68199 w 118585"/>
                <a:gd name="connsiteY15" fmla="*/ 95821 h 97155"/>
                <a:gd name="connsiteX16" fmla="*/ 85725 w 118585"/>
                <a:gd name="connsiteY16" fmla="*/ 41815 h 97155"/>
                <a:gd name="connsiteX17" fmla="*/ 93916 w 118585"/>
                <a:gd name="connsiteY17" fmla="*/ 12859 h 97155"/>
                <a:gd name="connsiteX18" fmla="*/ 95059 w 118585"/>
                <a:gd name="connsiteY18" fmla="*/ 12859 h 97155"/>
                <a:gd name="connsiteX19" fmla="*/ 95726 w 118585"/>
                <a:gd name="connsiteY19" fmla="*/ 40005 h 97155"/>
                <a:gd name="connsiteX20" fmla="*/ 99250 w 118585"/>
                <a:gd name="connsiteY20" fmla="*/ 97155 h 97155"/>
                <a:gd name="connsiteX21" fmla="*/ 118586 w 118585"/>
                <a:gd name="connsiteY21" fmla="*/ 97155 h 97155"/>
                <a:gd name="connsiteX22" fmla="*/ 111157 w 118585"/>
                <a:gd name="connsiteY22"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585" h="97155">
                  <a:moveTo>
                    <a:pt x="111157" y="0"/>
                  </a:moveTo>
                  <a:lnTo>
                    <a:pt x="83248" y="0"/>
                  </a:lnTo>
                  <a:lnTo>
                    <a:pt x="66484" y="47911"/>
                  </a:lnTo>
                  <a:cubicBezTo>
                    <a:pt x="64294" y="55054"/>
                    <a:pt x="62198" y="63246"/>
                    <a:pt x="59721" y="72200"/>
                  </a:cubicBezTo>
                  <a:lnTo>
                    <a:pt x="59341" y="72200"/>
                  </a:lnTo>
                  <a:cubicBezTo>
                    <a:pt x="56864" y="62198"/>
                    <a:pt x="55054" y="55054"/>
                    <a:pt x="52864" y="47530"/>
                  </a:cubicBezTo>
                  <a:lnTo>
                    <a:pt x="36100" y="0"/>
                  </a:lnTo>
                  <a:lnTo>
                    <a:pt x="7144" y="0"/>
                  </a:lnTo>
                  <a:lnTo>
                    <a:pt x="0" y="97155"/>
                  </a:lnTo>
                  <a:lnTo>
                    <a:pt x="18573" y="97155"/>
                  </a:lnTo>
                  <a:lnTo>
                    <a:pt x="22193" y="40005"/>
                  </a:lnTo>
                  <a:cubicBezTo>
                    <a:pt x="22574" y="31052"/>
                    <a:pt x="22860" y="21812"/>
                    <a:pt x="22860" y="12859"/>
                  </a:cubicBezTo>
                  <a:lnTo>
                    <a:pt x="23908" y="12859"/>
                  </a:lnTo>
                  <a:cubicBezTo>
                    <a:pt x="26003" y="21431"/>
                    <a:pt x="28956" y="32861"/>
                    <a:pt x="30670" y="40386"/>
                  </a:cubicBezTo>
                  <a:lnTo>
                    <a:pt x="48196" y="95821"/>
                  </a:lnTo>
                  <a:lnTo>
                    <a:pt x="68199" y="95821"/>
                  </a:lnTo>
                  <a:lnTo>
                    <a:pt x="85725" y="41815"/>
                  </a:lnTo>
                  <a:cubicBezTo>
                    <a:pt x="88582" y="32861"/>
                    <a:pt x="91440" y="21431"/>
                    <a:pt x="93916" y="12859"/>
                  </a:cubicBezTo>
                  <a:lnTo>
                    <a:pt x="95059" y="12859"/>
                  </a:lnTo>
                  <a:cubicBezTo>
                    <a:pt x="95440" y="23241"/>
                    <a:pt x="95440" y="32480"/>
                    <a:pt x="95726" y="40005"/>
                  </a:cubicBezTo>
                  <a:lnTo>
                    <a:pt x="99250" y="97155"/>
                  </a:lnTo>
                  <a:lnTo>
                    <a:pt x="118586" y="97155"/>
                  </a:lnTo>
                  <a:lnTo>
                    <a:pt x="111157" y="0"/>
                  </a:lnTo>
                  <a:close/>
                </a:path>
              </a:pathLst>
            </a:custGeom>
            <a:solidFill>
              <a:srgbClr val="003C44"/>
            </a:solidFill>
            <a:ln w="9525" cap="flat">
              <a:noFill/>
              <a:prstDash val="solid"/>
              <a:miter/>
            </a:ln>
          </p:spPr>
          <p:txBody>
            <a:bodyPr rtlCol="0" anchor="ctr"/>
            <a:lstStyle/>
            <a:p>
              <a:endParaRPr lang="en-US"/>
            </a:p>
          </p:txBody>
        </p:sp>
      </p:grpSp>
      <p:grpSp>
        <p:nvGrpSpPr>
          <p:cNvPr id="48" name="Graphic 42">
            <a:extLst>
              <a:ext uri="{FF2B5EF4-FFF2-40B4-BE49-F238E27FC236}">
                <a16:creationId xmlns:a16="http://schemas.microsoft.com/office/drawing/2014/main" id="{26DEDEA7-87D9-327D-46D9-6D2B6BD36D4D}"/>
              </a:ext>
            </a:extLst>
          </p:cNvPr>
          <p:cNvGrpSpPr/>
          <p:nvPr userDrawn="1"/>
        </p:nvGrpSpPr>
        <p:grpSpPr>
          <a:xfrm>
            <a:off x="11449817" y="437115"/>
            <a:ext cx="271249" cy="329759"/>
            <a:chOff x="3767328" y="584640"/>
            <a:chExt cx="4691348" cy="5703288"/>
          </a:xfrm>
          <a:solidFill>
            <a:srgbClr val="003C44"/>
          </a:solidFill>
        </p:grpSpPr>
        <p:sp>
          <p:nvSpPr>
            <p:cNvPr id="49" name="Freeform 48">
              <a:extLst>
                <a:ext uri="{FF2B5EF4-FFF2-40B4-BE49-F238E27FC236}">
                  <a16:creationId xmlns:a16="http://schemas.microsoft.com/office/drawing/2014/main" id="{343ED1A7-3385-AF16-0D32-06F89D3582A4}"/>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4A10BD2-68EF-9726-BE21-021A5F6BD49E}"/>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D71D00-1500-E501-C173-21C0EF8B05F6}"/>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77055813"/>
      </p:ext>
    </p:extLst>
  </p:cSld>
  <p:clrMap bg1="lt1" tx1="dk1" bg2="lt2" tx2="dk2" accent1="accent1" accent2="accent2" accent3="accent3" accent4="accent4" accent5="accent5" accent6="accent6" hlink="hlink" folHlink="folHlink"/>
  <p:sldLayoutIdLst>
    <p:sldLayoutId id="2147484084" r:id="rId1"/>
    <p:sldLayoutId id="2147484051" r:id="rId2"/>
    <p:sldLayoutId id="2147484085" r:id="rId3"/>
    <p:sldLayoutId id="2147484087" r:id="rId4"/>
    <p:sldLayoutId id="2147484086" r:id="rId5"/>
    <p:sldLayoutId id="2147484050" r:id="rId6"/>
  </p:sldLayoutIdLst>
  <p:hf hdr="0" ftr="0" dt="0"/>
  <p:txStyles>
    <p:titleStyle>
      <a:lvl1pPr algn="l" defTabSz="914400" rtl="0" eaLnBrk="1" latinLnBrk="0" hangingPunct="1">
        <a:lnSpc>
          <a:spcPts val="3900"/>
        </a:lnSpc>
        <a:spcBef>
          <a:spcPct val="0"/>
        </a:spcBef>
        <a:buNone/>
        <a:defRPr sz="3200" b="0" i="0" kern="1200">
          <a:solidFill>
            <a:schemeClr val="accent2"/>
          </a:solidFill>
          <a:latin typeface="Fira Sans Medium" panose="020B05030500000200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ommunity.virginpulse.com/en-gb/personify-health"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who.int/news-room/fact-sheets/detail/physical-activit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ews.gallup.com/businessjournal/204533/dream-job.asp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pwc.com/us/en/services/consulting/business-transformation/library/employee-financial-wellness-survey.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ommunity.virginpulse.com/en-gb/kpis-to-measure-the-success-of-your-wellbeing-strategy"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s://www.linkedin.com/in/sam-kingsley-838948183/"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mailto:consulting@samkingsley.com?subject=Enquiry%20from%20Personify%20Health%20%22Build%20a%20business%20case%20for%20wellbeing%22%20resour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gallup.com/workplace/349484/state-of-the-global-workplace.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4338B7F6-3F10-5323-0D4E-D955CF568A1B}"/>
              </a:ext>
            </a:extLst>
          </p:cNvPr>
          <p:cNvSpPr>
            <a:spLocks noGrp="1"/>
          </p:cNvSpPr>
          <p:nvPr>
            <p:ph type="title"/>
          </p:nvPr>
        </p:nvSpPr>
        <p:spPr>
          <a:xfrm>
            <a:off x="1129620" y="1384656"/>
            <a:ext cx="8605902" cy="2997791"/>
          </a:xfrm>
        </p:spPr>
        <p:txBody>
          <a:bodyPr/>
          <a:lstStyle/>
          <a:p>
            <a:pPr>
              <a:lnSpc>
                <a:spcPts val="8300"/>
              </a:lnSpc>
            </a:pPr>
            <a:r>
              <a:rPr lang="en-US" sz="8500"/>
              <a:t>Build a business case for wellbeing</a:t>
            </a:r>
          </a:p>
        </p:txBody>
      </p:sp>
      <p:sp>
        <p:nvSpPr>
          <p:cNvPr id="5" name="Subtitle 4">
            <a:extLst>
              <a:ext uri="{FF2B5EF4-FFF2-40B4-BE49-F238E27FC236}">
                <a16:creationId xmlns:a16="http://schemas.microsoft.com/office/drawing/2014/main" id="{E611E1A0-2C1F-6C07-3593-F923AC14154F}"/>
              </a:ext>
            </a:extLst>
          </p:cNvPr>
          <p:cNvSpPr>
            <a:spLocks noGrp="1"/>
          </p:cNvSpPr>
          <p:nvPr>
            <p:ph type="subTitle" idx="4294967295"/>
          </p:nvPr>
        </p:nvSpPr>
        <p:spPr>
          <a:xfrm>
            <a:off x="1227221" y="4686087"/>
            <a:ext cx="6388100" cy="481012"/>
          </a:xfrm>
          <a:prstGeom prst="rect">
            <a:avLst/>
          </a:prstGeom>
        </p:spPr>
        <p:txBody>
          <a:bodyPr/>
          <a:lstStyle/>
          <a:p>
            <a:r>
              <a:rPr lang="en-US" sz="1700">
                <a:solidFill>
                  <a:schemeClr val="accent2"/>
                </a:solidFill>
                <a:latin typeface="Arial" panose="020B0604020202020204" pitchFamily="34" charset="0"/>
                <a:cs typeface="Arial" panose="020B0604020202020204" pitchFamily="34" charset="0"/>
              </a:rPr>
              <a:t>Employee support framework</a:t>
            </a:r>
          </a:p>
        </p:txBody>
      </p:sp>
      <p:sp>
        <p:nvSpPr>
          <p:cNvPr id="4" name="TextBox 3">
            <a:extLst>
              <a:ext uri="{FF2B5EF4-FFF2-40B4-BE49-F238E27FC236}">
                <a16:creationId xmlns:a16="http://schemas.microsoft.com/office/drawing/2014/main" id="{30AE0C64-DCB4-AEE7-A8F8-CF2E2E9A2602}"/>
              </a:ext>
            </a:extLst>
          </p:cNvPr>
          <p:cNvSpPr txBox="1"/>
          <p:nvPr/>
        </p:nvSpPr>
        <p:spPr>
          <a:xfrm>
            <a:off x="697584" y="6419654"/>
            <a:ext cx="184731" cy="369332"/>
          </a:xfrm>
          <a:prstGeom prst="rect">
            <a:avLst/>
          </a:prstGeom>
          <a:noFill/>
        </p:spPr>
        <p:txBody>
          <a:bodyPr wrap="none" rtlCol="0">
            <a:spAutoFit/>
          </a:bodyPr>
          <a:lstStyle/>
          <a:p>
            <a:endParaRPr lang="en-US"/>
          </a:p>
        </p:txBody>
      </p:sp>
      <p:grpSp>
        <p:nvGrpSpPr>
          <p:cNvPr id="39" name="Graphic 8">
            <a:extLst>
              <a:ext uri="{FF2B5EF4-FFF2-40B4-BE49-F238E27FC236}">
                <a16:creationId xmlns:a16="http://schemas.microsoft.com/office/drawing/2014/main" id="{0E53FBCD-44FC-D8D7-9A63-1DF4982E6B3B}"/>
              </a:ext>
            </a:extLst>
          </p:cNvPr>
          <p:cNvGrpSpPr/>
          <p:nvPr/>
        </p:nvGrpSpPr>
        <p:grpSpPr>
          <a:xfrm>
            <a:off x="9821095" y="5863053"/>
            <a:ext cx="1731265" cy="410968"/>
            <a:chOff x="2489678" y="2570130"/>
            <a:chExt cx="7227822" cy="1715738"/>
          </a:xfrm>
          <a:solidFill>
            <a:schemeClr val="accent2"/>
          </a:solidFill>
        </p:grpSpPr>
        <p:sp>
          <p:nvSpPr>
            <p:cNvPr id="40" name="Freeform 39">
              <a:extLst>
                <a:ext uri="{FF2B5EF4-FFF2-40B4-BE49-F238E27FC236}">
                  <a16:creationId xmlns:a16="http://schemas.microsoft.com/office/drawing/2014/main" id="{7F852B64-F3A5-351D-ABF0-EE2FC485DF98}"/>
                </a:ext>
              </a:extLst>
            </p:cNvPr>
            <p:cNvSpPr/>
            <p:nvPr/>
          </p:nvSpPr>
          <p:spPr>
            <a:xfrm>
              <a:off x="6095428" y="2918079"/>
              <a:ext cx="711136" cy="788681"/>
            </a:xfrm>
            <a:custGeom>
              <a:avLst/>
              <a:gdLst>
                <a:gd name="connsiteX0" fmla="*/ 355568 w 711136"/>
                <a:gd name="connsiteY0" fmla="*/ 788670 h 788681"/>
                <a:gd name="connsiteX1" fmla="*/ 711137 w 711136"/>
                <a:gd name="connsiteY1" fmla="*/ 394335 h 788681"/>
                <a:gd name="connsiteX2" fmla="*/ 355568 w 711136"/>
                <a:gd name="connsiteY2" fmla="*/ 0 h 788681"/>
                <a:gd name="connsiteX3" fmla="*/ 0 w 711136"/>
                <a:gd name="connsiteY3" fmla="*/ 394335 h 788681"/>
                <a:gd name="connsiteX4" fmla="*/ 355568 w 711136"/>
                <a:gd name="connsiteY4" fmla="*/ 788670 h 788681"/>
                <a:gd name="connsiteX5" fmla="*/ 355568 w 711136"/>
                <a:gd name="connsiteY5" fmla="*/ 93059 h 788681"/>
                <a:gd name="connsiteX6" fmla="*/ 520160 w 711136"/>
                <a:gd name="connsiteY6" fmla="*/ 394240 h 788681"/>
                <a:gd name="connsiteX7" fmla="*/ 355568 w 711136"/>
                <a:gd name="connsiteY7" fmla="*/ 695420 h 788681"/>
                <a:gd name="connsiteX8" fmla="*/ 190976 w 711136"/>
                <a:gd name="connsiteY8" fmla="*/ 394240 h 788681"/>
                <a:gd name="connsiteX9" fmla="*/ 355568 w 711136"/>
                <a:gd name="connsiteY9" fmla="*/ 93059 h 7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1136" h="788681">
                  <a:moveTo>
                    <a:pt x="355568" y="788670"/>
                  </a:moveTo>
                  <a:cubicBezTo>
                    <a:pt x="585406" y="787146"/>
                    <a:pt x="711137" y="639604"/>
                    <a:pt x="711137" y="394335"/>
                  </a:cubicBezTo>
                  <a:cubicBezTo>
                    <a:pt x="711137" y="148971"/>
                    <a:pt x="585406" y="0"/>
                    <a:pt x="355568" y="0"/>
                  </a:cubicBezTo>
                  <a:cubicBezTo>
                    <a:pt x="125730" y="0"/>
                    <a:pt x="0" y="149066"/>
                    <a:pt x="0" y="394335"/>
                  </a:cubicBezTo>
                  <a:cubicBezTo>
                    <a:pt x="0" y="639604"/>
                    <a:pt x="125730" y="790194"/>
                    <a:pt x="355568" y="788670"/>
                  </a:cubicBezTo>
                  <a:close/>
                  <a:moveTo>
                    <a:pt x="355568" y="93059"/>
                  </a:moveTo>
                  <a:cubicBezTo>
                    <a:pt x="478250" y="93059"/>
                    <a:pt x="520160" y="206407"/>
                    <a:pt x="520160" y="394240"/>
                  </a:cubicBezTo>
                  <a:cubicBezTo>
                    <a:pt x="520160" y="582073"/>
                    <a:pt x="478250" y="695420"/>
                    <a:pt x="355568" y="695420"/>
                  </a:cubicBezTo>
                  <a:cubicBezTo>
                    <a:pt x="232886" y="695420"/>
                    <a:pt x="190976" y="582073"/>
                    <a:pt x="190976" y="394240"/>
                  </a:cubicBezTo>
                  <a:cubicBezTo>
                    <a:pt x="190976" y="206407"/>
                    <a:pt x="232886" y="93059"/>
                    <a:pt x="355568" y="93059"/>
                  </a:cubicBezTo>
                  <a:close/>
                </a:path>
              </a:pathLst>
            </a:custGeom>
            <a:grp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DF8F541-1332-873D-2819-865A1F212BFC}"/>
                </a:ext>
              </a:extLst>
            </p:cNvPr>
            <p:cNvSpPr/>
            <p:nvPr/>
          </p:nvSpPr>
          <p:spPr>
            <a:xfrm>
              <a:off x="6114097" y="3939635"/>
              <a:ext cx="357092" cy="346233"/>
            </a:xfrm>
            <a:custGeom>
              <a:avLst/>
              <a:gdLst>
                <a:gd name="connsiteX0" fmla="*/ 273272 w 357092"/>
                <a:gd name="connsiteY0" fmla="*/ 131921 h 346233"/>
                <a:gd name="connsiteX1" fmla="*/ 83820 w 357092"/>
                <a:gd name="connsiteY1" fmla="*/ 131921 h 346233"/>
                <a:gd name="connsiteX2" fmla="*/ 83820 w 357092"/>
                <a:gd name="connsiteY2" fmla="*/ 0 h 346233"/>
                <a:gd name="connsiteX3" fmla="*/ 0 w 357092"/>
                <a:gd name="connsiteY3" fmla="*/ 0 h 346233"/>
                <a:gd name="connsiteX4" fmla="*/ 0 w 357092"/>
                <a:gd name="connsiteY4" fmla="*/ 346234 h 346233"/>
                <a:gd name="connsiteX5" fmla="*/ 83820 w 357092"/>
                <a:gd name="connsiteY5" fmla="*/ 346234 h 346233"/>
                <a:gd name="connsiteX6" fmla="*/ 83820 w 357092"/>
                <a:gd name="connsiteY6" fmla="*/ 200216 h 346233"/>
                <a:gd name="connsiteX7" fmla="*/ 273272 w 357092"/>
                <a:gd name="connsiteY7" fmla="*/ 200216 h 346233"/>
                <a:gd name="connsiteX8" fmla="*/ 273272 w 357092"/>
                <a:gd name="connsiteY8" fmla="*/ 346234 h 346233"/>
                <a:gd name="connsiteX9" fmla="*/ 357092 w 357092"/>
                <a:gd name="connsiteY9" fmla="*/ 346234 h 346233"/>
                <a:gd name="connsiteX10" fmla="*/ 357092 w 357092"/>
                <a:gd name="connsiteY10" fmla="*/ 0 h 346233"/>
                <a:gd name="connsiteX11" fmla="*/ 273272 w 357092"/>
                <a:gd name="connsiteY11"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092" h="346233">
                  <a:moveTo>
                    <a:pt x="273272" y="131921"/>
                  </a:moveTo>
                  <a:lnTo>
                    <a:pt x="83820" y="131921"/>
                  </a:lnTo>
                  <a:lnTo>
                    <a:pt x="83820" y="0"/>
                  </a:lnTo>
                  <a:lnTo>
                    <a:pt x="0" y="0"/>
                  </a:lnTo>
                  <a:lnTo>
                    <a:pt x="0" y="346234"/>
                  </a:lnTo>
                  <a:lnTo>
                    <a:pt x="83820" y="346234"/>
                  </a:lnTo>
                  <a:lnTo>
                    <a:pt x="83820" y="200216"/>
                  </a:lnTo>
                  <a:lnTo>
                    <a:pt x="273272" y="200216"/>
                  </a:lnTo>
                  <a:lnTo>
                    <a:pt x="273272" y="346234"/>
                  </a:lnTo>
                  <a:lnTo>
                    <a:pt x="357092" y="346234"/>
                  </a:lnTo>
                  <a:lnTo>
                    <a:pt x="357092" y="0"/>
                  </a:lnTo>
                  <a:lnTo>
                    <a:pt x="273272" y="0"/>
                  </a:lnTo>
                  <a:close/>
                </a:path>
              </a:pathLst>
            </a:custGeom>
            <a:grp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24E7938-1673-404B-D9CB-E02F42CE6138}"/>
                </a:ext>
              </a:extLst>
            </p:cNvPr>
            <p:cNvSpPr/>
            <p:nvPr/>
          </p:nvSpPr>
          <p:spPr>
            <a:xfrm>
              <a:off x="5371814" y="2917983"/>
              <a:ext cx="616458" cy="788669"/>
            </a:xfrm>
            <a:custGeom>
              <a:avLst/>
              <a:gdLst>
                <a:gd name="connsiteX0" fmla="*/ 343186 w 616458"/>
                <a:gd name="connsiteY0" fmla="*/ 305848 h 788669"/>
                <a:gd name="connsiteX1" fmla="*/ 175451 w 616458"/>
                <a:gd name="connsiteY1" fmla="*/ 187833 h 788669"/>
                <a:gd name="connsiteX2" fmla="*/ 299656 w 616458"/>
                <a:gd name="connsiteY2" fmla="*/ 91535 h 788669"/>
                <a:gd name="connsiteX3" fmla="*/ 423863 w 616458"/>
                <a:gd name="connsiteY3" fmla="*/ 161449 h 788669"/>
                <a:gd name="connsiteX4" fmla="*/ 518541 w 616458"/>
                <a:gd name="connsiteY4" fmla="*/ 223552 h 788669"/>
                <a:gd name="connsiteX5" fmla="*/ 589979 w 616458"/>
                <a:gd name="connsiteY5" fmla="*/ 155257 h 788669"/>
                <a:gd name="connsiteX6" fmla="*/ 302705 w 616458"/>
                <a:gd name="connsiteY6" fmla="*/ 0 h 788669"/>
                <a:gd name="connsiteX7" fmla="*/ 7715 w 616458"/>
                <a:gd name="connsiteY7" fmla="*/ 223552 h 788669"/>
                <a:gd name="connsiteX8" fmla="*/ 265462 w 616458"/>
                <a:gd name="connsiteY8" fmla="*/ 457962 h 788669"/>
                <a:gd name="connsiteX9" fmla="*/ 448723 w 616458"/>
                <a:gd name="connsiteY9" fmla="*/ 589979 h 788669"/>
                <a:gd name="connsiteX10" fmla="*/ 305848 w 616458"/>
                <a:gd name="connsiteY10" fmla="*/ 695515 h 788669"/>
                <a:gd name="connsiteX11" fmla="*/ 167640 w 616458"/>
                <a:gd name="connsiteY11" fmla="*/ 619411 h 788669"/>
                <a:gd name="connsiteX12" fmla="*/ 77629 w 616458"/>
                <a:gd name="connsiteY12" fmla="*/ 555784 h 788669"/>
                <a:gd name="connsiteX13" fmla="*/ 0 w 616458"/>
                <a:gd name="connsiteY13" fmla="*/ 628745 h 788669"/>
                <a:gd name="connsiteX14" fmla="*/ 302800 w 616458"/>
                <a:gd name="connsiteY14" fmla="*/ 788670 h 788669"/>
                <a:gd name="connsiteX15" fmla="*/ 616458 w 616458"/>
                <a:gd name="connsiteY15" fmla="*/ 549592 h 788669"/>
                <a:gd name="connsiteX16" fmla="*/ 343186 w 616458"/>
                <a:gd name="connsiteY16" fmla="*/ 305848 h 78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6458" h="788669">
                  <a:moveTo>
                    <a:pt x="343186" y="305848"/>
                  </a:moveTo>
                  <a:cubicBezTo>
                    <a:pt x="237649" y="284131"/>
                    <a:pt x="175451" y="260795"/>
                    <a:pt x="175451" y="187833"/>
                  </a:cubicBezTo>
                  <a:cubicBezTo>
                    <a:pt x="175451" y="125730"/>
                    <a:pt x="225171" y="91535"/>
                    <a:pt x="299656" y="91535"/>
                  </a:cubicBezTo>
                  <a:cubicBezTo>
                    <a:pt x="360236" y="91535"/>
                    <a:pt x="399002" y="111728"/>
                    <a:pt x="423863" y="161449"/>
                  </a:cubicBezTo>
                  <a:cubicBezTo>
                    <a:pt x="445580" y="204883"/>
                    <a:pt x="471964" y="223552"/>
                    <a:pt x="518541" y="223552"/>
                  </a:cubicBezTo>
                  <a:cubicBezTo>
                    <a:pt x="554260" y="223552"/>
                    <a:pt x="589979" y="195644"/>
                    <a:pt x="589979" y="155257"/>
                  </a:cubicBezTo>
                  <a:cubicBezTo>
                    <a:pt x="589979" y="55912"/>
                    <a:pt x="473488" y="0"/>
                    <a:pt x="302705" y="0"/>
                  </a:cubicBezTo>
                  <a:cubicBezTo>
                    <a:pt x="152114" y="0"/>
                    <a:pt x="7715" y="71438"/>
                    <a:pt x="7715" y="223552"/>
                  </a:cubicBezTo>
                  <a:cubicBezTo>
                    <a:pt x="7715" y="361759"/>
                    <a:pt x="93154" y="422338"/>
                    <a:pt x="265462" y="457962"/>
                  </a:cubicBezTo>
                  <a:cubicBezTo>
                    <a:pt x="389668" y="484346"/>
                    <a:pt x="448723" y="513874"/>
                    <a:pt x="448723" y="589979"/>
                  </a:cubicBezTo>
                  <a:cubicBezTo>
                    <a:pt x="448723" y="656749"/>
                    <a:pt x="381953" y="695515"/>
                    <a:pt x="305848" y="695515"/>
                  </a:cubicBezTo>
                  <a:cubicBezTo>
                    <a:pt x="265462" y="695515"/>
                    <a:pt x="197168" y="679990"/>
                    <a:pt x="167640" y="619411"/>
                  </a:cubicBezTo>
                  <a:cubicBezTo>
                    <a:pt x="148971" y="582168"/>
                    <a:pt x="122587" y="555784"/>
                    <a:pt x="77629" y="555784"/>
                  </a:cubicBezTo>
                  <a:cubicBezTo>
                    <a:pt x="37243" y="555784"/>
                    <a:pt x="0" y="583692"/>
                    <a:pt x="0" y="628745"/>
                  </a:cubicBezTo>
                  <a:cubicBezTo>
                    <a:pt x="0" y="738949"/>
                    <a:pt x="128873" y="788670"/>
                    <a:pt x="302800" y="788670"/>
                  </a:cubicBezTo>
                  <a:cubicBezTo>
                    <a:pt x="453390" y="788670"/>
                    <a:pt x="616458" y="712565"/>
                    <a:pt x="616458" y="549592"/>
                  </a:cubicBezTo>
                  <a:cubicBezTo>
                    <a:pt x="616458" y="425387"/>
                    <a:pt x="549688" y="347758"/>
                    <a:pt x="343186" y="305848"/>
                  </a:cubicBezTo>
                  <a:close/>
                </a:path>
              </a:pathLst>
            </a:custGeom>
            <a:grp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189E1B-93EC-E9AB-FB1B-00A5B17DD4F2}"/>
                </a:ext>
              </a:extLst>
            </p:cNvPr>
            <p:cNvSpPr/>
            <p:nvPr/>
          </p:nvSpPr>
          <p:spPr>
            <a:xfrm>
              <a:off x="2489678" y="3157061"/>
              <a:ext cx="590863" cy="249190"/>
            </a:xfrm>
            <a:custGeom>
              <a:avLst/>
              <a:gdLst>
                <a:gd name="connsiteX0" fmla="*/ 295432 w 590863"/>
                <a:gd name="connsiteY0" fmla="*/ 0 h 249190"/>
                <a:gd name="connsiteX1" fmla="*/ 6634 w 590863"/>
                <a:gd name="connsiteY1" fmla="*/ 170783 h 249190"/>
                <a:gd name="connsiteX2" fmla="*/ 88930 w 590863"/>
                <a:gd name="connsiteY2" fmla="*/ 232886 h 249190"/>
                <a:gd name="connsiteX3" fmla="*/ 295432 w 590863"/>
                <a:gd name="connsiteY3" fmla="*/ 164592 h 249190"/>
                <a:gd name="connsiteX4" fmla="*/ 501934 w 590863"/>
                <a:gd name="connsiteY4" fmla="*/ 232886 h 249190"/>
                <a:gd name="connsiteX5" fmla="*/ 584230 w 590863"/>
                <a:gd name="connsiteY5" fmla="*/ 170783 h 249190"/>
                <a:gd name="connsiteX6" fmla="*/ 295432 w 590863"/>
                <a:gd name="connsiteY6" fmla="*/ 0 h 24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863" h="249190">
                  <a:moveTo>
                    <a:pt x="295432" y="0"/>
                  </a:moveTo>
                  <a:cubicBezTo>
                    <a:pt x="155700" y="0"/>
                    <a:pt x="54735" y="71438"/>
                    <a:pt x="6634" y="170783"/>
                  </a:cubicBezTo>
                  <a:cubicBezTo>
                    <a:pt x="-19751" y="225171"/>
                    <a:pt x="37685" y="276320"/>
                    <a:pt x="88930" y="232886"/>
                  </a:cubicBezTo>
                  <a:cubicBezTo>
                    <a:pt x="132364" y="195643"/>
                    <a:pt x="202277" y="164592"/>
                    <a:pt x="295432" y="164592"/>
                  </a:cubicBezTo>
                  <a:cubicBezTo>
                    <a:pt x="388586" y="164592"/>
                    <a:pt x="458500" y="195643"/>
                    <a:pt x="501934" y="232886"/>
                  </a:cubicBezTo>
                  <a:cubicBezTo>
                    <a:pt x="553178" y="276320"/>
                    <a:pt x="610614" y="225076"/>
                    <a:pt x="584230" y="170783"/>
                  </a:cubicBezTo>
                  <a:cubicBezTo>
                    <a:pt x="536128" y="71438"/>
                    <a:pt x="435163" y="0"/>
                    <a:pt x="295432" y="0"/>
                  </a:cubicBezTo>
                  <a:close/>
                </a:path>
              </a:pathLst>
            </a:custGeom>
            <a:grp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C76B245-D9E8-FC66-4F50-682A10429A9B}"/>
                </a:ext>
              </a:extLst>
            </p:cNvPr>
            <p:cNvSpPr/>
            <p:nvPr/>
          </p:nvSpPr>
          <p:spPr>
            <a:xfrm>
              <a:off x="3230689" y="2917983"/>
              <a:ext cx="698753" cy="1158240"/>
            </a:xfrm>
            <a:custGeom>
              <a:avLst/>
              <a:gdLst>
                <a:gd name="connsiteX0" fmla="*/ 343186 w 698753"/>
                <a:gd name="connsiteY0" fmla="*/ 0 h 1158240"/>
                <a:gd name="connsiteX1" fmla="*/ 0 w 698753"/>
                <a:gd name="connsiteY1" fmla="*/ 346234 h 1158240"/>
                <a:gd name="connsiteX2" fmla="*/ 0 w 698753"/>
                <a:gd name="connsiteY2" fmla="*/ 1063562 h 1158240"/>
                <a:gd name="connsiteX3" fmla="*/ 91631 w 698753"/>
                <a:gd name="connsiteY3" fmla="*/ 1158240 h 1158240"/>
                <a:gd name="connsiteX4" fmla="*/ 183261 w 698753"/>
                <a:gd name="connsiteY4" fmla="*/ 1063562 h 1158240"/>
                <a:gd name="connsiteX5" fmla="*/ 183261 w 698753"/>
                <a:gd name="connsiteY5" fmla="*/ 764000 h 1158240"/>
                <a:gd name="connsiteX6" fmla="*/ 338519 w 698753"/>
                <a:gd name="connsiteY6" fmla="*/ 788765 h 1158240"/>
                <a:gd name="connsiteX7" fmla="*/ 698754 w 698753"/>
                <a:gd name="connsiteY7" fmla="*/ 383476 h 1158240"/>
                <a:gd name="connsiteX8" fmla="*/ 343186 w 698753"/>
                <a:gd name="connsiteY8" fmla="*/ 0 h 1158240"/>
                <a:gd name="connsiteX9" fmla="*/ 340138 w 698753"/>
                <a:gd name="connsiteY9" fmla="*/ 703326 h 1158240"/>
                <a:gd name="connsiteX10" fmla="*/ 183356 w 698753"/>
                <a:gd name="connsiteY10" fmla="*/ 506158 h 1158240"/>
                <a:gd name="connsiteX11" fmla="*/ 183356 w 698753"/>
                <a:gd name="connsiteY11" fmla="*/ 298132 h 1158240"/>
                <a:gd name="connsiteX12" fmla="*/ 340138 w 698753"/>
                <a:gd name="connsiteY12" fmla="*/ 102489 h 1158240"/>
                <a:gd name="connsiteX13" fmla="*/ 509397 w 698753"/>
                <a:gd name="connsiteY13" fmla="*/ 402146 h 1158240"/>
                <a:gd name="connsiteX14" fmla="*/ 340138 w 698753"/>
                <a:gd name="connsiteY14" fmla="*/ 703326 h 11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753" h="1158240">
                  <a:moveTo>
                    <a:pt x="343186" y="0"/>
                  </a:moveTo>
                  <a:cubicBezTo>
                    <a:pt x="116491" y="0"/>
                    <a:pt x="0" y="152114"/>
                    <a:pt x="0" y="346234"/>
                  </a:cubicBezTo>
                  <a:lnTo>
                    <a:pt x="0" y="1063562"/>
                  </a:lnTo>
                  <a:cubicBezTo>
                    <a:pt x="0" y="1119473"/>
                    <a:pt x="21717" y="1158240"/>
                    <a:pt x="91631" y="1158240"/>
                  </a:cubicBezTo>
                  <a:cubicBezTo>
                    <a:pt x="161544" y="1158240"/>
                    <a:pt x="183261" y="1119378"/>
                    <a:pt x="183261" y="1063562"/>
                  </a:cubicBezTo>
                  <a:lnTo>
                    <a:pt x="183261" y="764000"/>
                  </a:lnTo>
                  <a:cubicBezTo>
                    <a:pt x="225933" y="780097"/>
                    <a:pt x="276987" y="788765"/>
                    <a:pt x="338519" y="788765"/>
                  </a:cubicBezTo>
                  <a:cubicBezTo>
                    <a:pt x="576072" y="788765"/>
                    <a:pt x="698754" y="616458"/>
                    <a:pt x="698754" y="383476"/>
                  </a:cubicBezTo>
                  <a:cubicBezTo>
                    <a:pt x="698754" y="117920"/>
                    <a:pt x="535781" y="0"/>
                    <a:pt x="343186" y="0"/>
                  </a:cubicBezTo>
                  <a:close/>
                  <a:moveTo>
                    <a:pt x="340138" y="703326"/>
                  </a:moveTo>
                  <a:cubicBezTo>
                    <a:pt x="232981" y="703326"/>
                    <a:pt x="183356" y="624173"/>
                    <a:pt x="183356" y="506158"/>
                  </a:cubicBezTo>
                  <a:lnTo>
                    <a:pt x="183356" y="298132"/>
                  </a:lnTo>
                  <a:cubicBezTo>
                    <a:pt x="183356" y="180118"/>
                    <a:pt x="233077" y="102489"/>
                    <a:pt x="340138" y="102489"/>
                  </a:cubicBezTo>
                  <a:cubicBezTo>
                    <a:pt x="448818" y="102489"/>
                    <a:pt x="512445" y="209645"/>
                    <a:pt x="509397" y="402146"/>
                  </a:cubicBezTo>
                  <a:cubicBezTo>
                    <a:pt x="512445" y="594646"/>
                    <a:pt x="448818" y="703326"/>
                    <a:pt x="340138" y="703326"/>
                  </a:cubicBezTo>
                  <a:close/>
                </a:path>
              </a:pathLst>
            </a:custGeom>
            <a:grp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BB0AB5-6E64-3466-D2DC-DCA479F21FA5}"/>
                </a:ext>
              </a:extLst>
            </p:cNvPr>
            <p:cNvSpPr/>
            <p:nvPr/>
          </p:nvSpPr>
          <p:spPr>
            <a:xfrm>
              <a:off x="4851749" y="2924175"/>
              <a:ext cx="456533" cy="773144"/>
            </a:xfrm>
            <a:custGeom>
              <a:avLst/>
              <a:gdLst>
                <a:gd name="connsiteX0" fmla="*/ 361760 w 456533"/>
                <a:gd name="connsiteY0" fmla="*/ 1524 h 773144"/>
                <a:gd name="connsiteX1" fmla="*/ 178498 w 456533"/>
                <a:gd name="connsiteY1" fmla="*/ 148209 h 773144"/>
                <a:gd name="connsiteX2" fmla="*/ 79153 w 456533"/>
                <a:gd name="connsiteY2" fmla="*/ 0 h 773144"/>
                <a:gd name="connsiteX3" fmla="*/ 0 w 456533"/>
                <a:gd name="connsiteY3" fmla="*/ 79153 h 773144"/>
                <a:gd name="connsiteX4" fmla="*/ 0 w 456533"/>
                <a:gd name="connsiteY4" fmla="*/ 678466 h 773144"/>
                <a:gd name="connsiteX5" fmla="*/ 91630 w 456533"/>
                <a:gd name="connsiteY5" fmla="*/ 773144 h 773144"/>
                <a:gd name="connsiteX6" fmla="*/ 177070 w 456533"/>
                <a:gd name="connsiteY6" fmla="*/ 678466 h 773144"/>
                <a:gd name="connsiteX7" fmla="*/ 177070 w 456533"/>
                <a:gd name="connsiteY7" fmla="*/ 369475 h 773144"/>
                <a:gd name="connsiteX8" fmla="*/ 383572 w 456533"/>
                <a:gd name="connsiteY8" fmla="*/ 159829 h 773144"/>
                <a:gd name="connsiteX9" fmla="*/ 456533 w 456533"/>
                <a:gd name="connsiteY9" fmla="*/ 88392 h 773144"/>
                <a:gd name="connsiteX10" fmla="*/ 361760 w 456533"/>
                <a:gd name="connsiteY10" fmla="*/ 1524 h 77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533" h="773144">
                  <a:moveTo>
                    <a:pt x="361760" y="1524"/>
                  </a:moveTo>
                  <a:cubicBezTo>
                    <a:pt x="307181" y="1524"/>
                    <a:pt x="230981" y="50768"/>
                    <a:pt x="178498" y="148209"/>
                  </a:cubicBezTo>
                  <a:cubicBezTo>
                    <a:pt x="178022" y="72962"/>
                    <a:pt x="154496" y="0"/>
                    <a:pt x="79153" y="0"/>
                  </a:cubicBezTo>
                  <a:cubicBezTo>
                    <a:pt x="26384" y="0"/>
                    <a:pt x="0" y="23336"/>
                    <a:pt x="0" y="79153"/>
                  </a:cubicBezTo>
                  <a:lnTo>
                    <a:pt x="0" y="678466"/>
                  </a:lnTo>
                  <a:cubicBezTo>
                    <a:pt x="0" y="734378"/>
                    <a:pt x="21717" y="773144"/>
                    <a:pt x="91630" y="773144"/>
                  </a:cubicBezTo>
                  <a:cubicBezTo>
                    <a:pt x="161544" y="773144"/>
                    <a:pt x="177070" y="734282"/>
                    <a:pt x="177070" y="678466"/>
                  </a:cubicBezTo>
                  <a:lnTo>
                    <a:pt x="177070" y="369475"/>
                  </a:lnTo>
                  <a:cubicBezTo>
                    <a:pt x="177070" y="204883"/>
                    <a:pt x="248507" y="159829"/>
                    <a:pt x="383572" y="159829"/>
                  </a:cubicBezTo>
                  <a:cubicBezTo>
                    <a:pt x="422434" y="159829"/>
                    <a:pt x="456533" y="134969"/>
                    <a:pt x="456533" y="88392"/>
                  </a:cubicBezTo>
                  <a:cubicBezTo>
                    <a:pt x="456438" y="35719"/>
                    <a:pt x="425387" y="1524"/>
                    <a:pt x="361760" y="1524"/>
                  </a:cubicBezTo>
                  <a:close/>
                </a:path>
              </a:pathLst>
            </a:custGeom>
            <a:grp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DE40E78-4D4B-36A3-3968-1B6E8943395F}"/>
                </a:ext>
              </a:extLst>
            </p:cNvPr>
            <p:cNvSpPr/>
            <p:nvPr/>
          </p:nvSpPr>
          <p:spPr>
            <a:xfrm>
              <a:off x="6562820" y="3939635"/>
              <a:ext cx="298037" cy="346233"/>
            </a:xfrm>
            <a:custGeom>
              <a:avLst/>
              <a:gdLst>
                <a:gd name="connsiteX0" fmla="*/ 83820 w 298037"/>
                <a:gd name="connsiteY0" fmla="*/ 197168 h 346233"/>
                <a:gd name="connsiteX1" fmla="*/ 274796 w 298037"/>
                <a:gd name="connsiteY1" fmla="*/ 197168 h 346233"/>
                <a:gd name="connsiteX2" fmla="*/ 274796 w 298037"/>
                <a:gd name="connsiteY2" fmla="*/ 139732 h 346233"/>
                <a:gd name="connsiteX3" fmla="*/ 83820 w 298037"/>
                <a:gd name="connsiteY3" fmla="*/ 139732 h 346233"/>
                <a:gd name="connsiteX4" fmla="*/ 83820 w 298037"/>
                <a:gd name="connsiteY4" fmla="*/ 65151 h 346233"/>
                <a:gd name="connsiteX5" fmla="*/ 293465 w 298037"/>
                <a:gd name="connsiteY5" fmla="*/ 65151 h 346233"/>
                <a:gd name="connsiteX6" fmla="*/ 293465 w 298037"/>
                <a:gd name="connsiteY6" fmla="*/ 0 h 346233"/>
                <a:gd name="connsiteX7" fmla="*/ 0 w 298037"/>
                <a:gd name="connsiteY7" fmla="*/ 0 h 346233"/>
                <a:gd name="connsiteX8" fmla="*/ 0 w 298037"/>
                <a:gd name="connsiteY8" fmla="*/ 346234 h 346233"/>
                <a:gd name="connsiteX9" fmla="*/ 298037 w 298037"/>
                <a:gd name="connsiteY9" fmla="*/ 346234 h 346233"/>
                <a:gd name="connsiteX10" fmla="*/ 298037 w 298037"/>
                <a:gd name="connsiteY10" fmla="*/ 280988 h 346233"/>
                <a:gd name="connsiteX11" fmla="*/ 83820 w 298037"/>
                <a:gd name="connsiteY11" fmla="*/ 280988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037" h="346233">
                  <a:moveTo>
                    <a:pt x="83820" y="197168"/>
                  </a:moveTo>
                  <a:lnTo>
                    <a:pt x="274796" y="197168"/>
                  </a:lnTo>
                  <a:lnTo>
                    <a:pt x="274796" y="139732"/>
                  </a:lnTo>
                  <a:lnTo>
                    <a:pt x="83820" y="139732"/>
                  </a:lnTo>
                  <a:lnTo>
                    <a:pt x="83820" y="65151"/>
                  </a:lnTo>
                  <a:lnTo>
                    <a:pt x="293465" y="65151"/>
                  </a:lnTo>
                  <a:lnTo>
                    <a:pt x="293465" y="0"/>
                  </a:lnTo>
                  <a:lnTo>
                    <a:pt x="0" y="0"/>
                  </a:lnTo>
                  <a:lnTo>
                    <a:pt x="0" y="346234"/>
                  </a:lnTo>
                  <a:lnTo>
                    <a:pt x="298037" y="346234"/>
                  </a:lnTo>
                  <a:lnTo>
                    <a:pt x="298037" y="280988"/>
                  </a:lnTo>
                  <a:lnTo>
                    <a:pt x="83820" y="280988"/>
                  </a:lnTo>
                  <a:close/>
                </a:path>
              </a:pathLst>
            </a:custGeom>
            <a:grp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B35714F-9CAD-C133-E78B-AD0174C640CE}"/>
                </a:ext>
              </a:extLst>
            </p:cNvPr>
            <p:cNvSpPr/>
            <p:nvPr/>
          </p:nvSpPr>
          <p:spPr>
            <a:xfrm>
              <a:off x="4039742" y="2919507"/>
              <a:ext cx="681608" cy="787241"/>
            </a:xfrm>
            <a:custGeom>
              <a:avLst/>
              <a:gdLst>
                <a:gd name="connsiteX0" fmla="*/ 681609 w 681608"/>
                <a:gd name="connsiteY0" fmla="*/ 318325 h 787241"/>
                <a:gd name="connsiteX1" fmla="*/ 349377 w 681608"/>
                <a:gd name="connsiteY1" fmla="*/ 0 h 787241"/>
                <a:gd name="connsiteX2" fmla="*/ 0 w 681608"/>
                <a:gd name="connsiteY2" fmla="*/ 395954 h 787241"/>
                <a:gd name="connsiteX3" fmla="*/ 367951 w 681608"/>
                <a:gd name="connsiteY3" fmla="*/ 787241 h 787241"/>
                <a:gd name="connsiteX4" fmla="*/ 653606 w 681608"/>
                <a:gd name="connsiteY4" fmla="*/ 652177 h 787241"/>
                <a:gd name="connsiteX5" fmla="*/ 616363 w 681608"/>
                <a:gd name="connsiteY5" fmla="*/ 552831 h 787241"/>
                <a:gd name="connsiteX6" fmla="*/ 546449 w 681608"/>
                <a:gd name="connsiteY6" fmla="*/ 607219 h 787241"/>
                <a:gd name="connsiteX7" fmla="*/ 383381 w 681608"/>
                <a:gd name="connsiteY7" fmla="*/ 680180 h 787241"/>
                <a:gd name="connsiteX8" fmla="*/ 189262 w 681608"/>
                <a:gd name="connsiteY8" fmla="*/ 411575 h 787241"/>
                <a:gd name="connsiteX9" fmla="*/ 189167 w 681608"/>
                <a:gd name="connsiteY9" fmla="*/ 405384 h 787241"/>
                <a:gd name="connsiteX10" fmla="*/ 582168 w 681608"/>
                <a:gd name="connsiteY10" fmla="*/ 405384 h 787241"/>
                <a:gd name="connsiteX11" fmla="*/ 681609 w 681608"/>
                <a:gd name="connsiteY11" fmla="*/ 318325 h 787241"/>
                <a:gd name="connsiteX12" fmla="*/ 461105 w 681608"/>
                <a:gd name="connsiteY12" fmla="*/ 315182 h 787241"/>
                <a:gd name="connsiteX13" fmla="*/ 188309 w 681608"/>
                <a:gd name="connsiteY13" fmla="*/ 315182 h 787241"/>
                <a:gd name="connsiteX14" fmla="*/ 350901 w 681608"/>
                <a:gd name="connsiteY14" fmla="*/ 94679 h 787241"/>
                <a:gd name="connsiteX15" fmla="*/ 495300 w 681608"/>
                <a:gd name="connsiteY15" fmla="*/ 284131 h 787241"/>
                <a:gd name="connsiteX16" fmla="*/ 461105 w 681608"/>
                <a:gd name="connsiteY16" fmla="*/ 315182 h 78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608" h="787241">
                  <a:moveTo>
                    <a:pt x="681609" y="318325"/>
                  </a:moveTo>
                  <a:cubicBezTo>
                    <a:pt x="681609" y="94774"/>
                    <a:pt x="532543" y="0"/>
                    <a:pt x="349377" y="0"/>
                  </a:cubicBezTo>
                  <a:cubicBezTo>
                    <a:pt x="133541" y="0"/>
                    <a:pt x="0" y="161449"/>
                    <a:pt x="0" y="395954"/>
                  </a:cubicBezTo>
                  <a:cubicBezTo>
                    <a:pt x="0" y="633508"/>
                    <a:pt x="107156" y="787241"/>
                    <a:pt x="367951" y="787241"/>
                  </a:cubicBezTo>
                  <a:cubicBezTo>
                    <a:pt x="489014" y="787241"/>
                    <a:pt x="599313" y="728282"/>
                    <a:pt x="653606" y="652177"/>
                  </a:cubicBezTo>
                  <a:cubicBezTo>
                    <a:pt x="693992" y="594741"/>
                    <a:pt x="662940" y="552831"/>
                    <a:pt x="616363" y="552831"/>
                  </a:cubicBezTo>
                  <a:cubicBezTo>
                    <a:pt x="583787" y="552831"/>
                    <a:pt x="568262" y="582359"/>
                    <a:pt x="546449" y="607219"/>
                  </a:cubicBezTo>
                  <a:cubicBezTo>
                    <a:pt x="506063" y="652272"/>
                    <a:pt x="451771" y="680180"/>
                    <a:pt x="383381" y="680180"/>
                  </a:cubicBezTo>
                  <a:cubicBezTo>
                    <a:pt x="235839" y="680180"/>
                    <a:pt x="189262" y="555974"/>
                    <a:pt x="189262" y="411575"/>
                  </a:cubicBezTo>
                  <a:lnTo>
                    <a:pt x="189167" y="405384"/>
                  </a:lnTo>
                  <a:lnTo>
                    <a:pt x="582168" y="405384"/>
                  </a:lnTo>
                  <a:cubicBezTo>
                    <a:pt x="642747" y="405193"/>
                    <a:pt x="681609" y="378809"/>
                    <a:pt x="681609" y="318325"/>
                  </a:cubicBezTo>
                  <a:close/>
                  <a:moveTo>
                    <a:pt x="461105" y="315182"/>
                  </a:moveTo>
                  <a:lnTo>
                    <a:pt x="188309" y="315182"/>
                  </a:lnTo>
                  <a:cubicBezTo>
                    <a:pt x="193358" y="188595"/>
                    <a:pt x="241078" y="94679"/>
                    <a:pt x="350901" y="94679"/>
                  </a:cubicBezTo>
                  <a:cubicBezTo>
                    <a:pt x="448723" y="94679"/>
                    <a:pt x="495300" y="181642"/>
                    <a:pt x="495300" y="284131"/>
                  </a:cubicBezTo>
                  <a:cubicBezTo>
                    <a:pt x="495300" y="308991"/>
                    <a:pt x="487490" y="315182"/>
                    <a:pt x="461105" y="315182"/>
                  </a:cubicBezTo>
                  <a:close/>
                </a:path>
              </a:pathLst>
            </a:custGeom>
            <a:grp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A78DF4C-92C1-7EC1-0438-A04A3F5E5267}"/>
                </a:ext>
              </a:extLst>
            </p:cNvPr>
            <p:cNvSpPr/>
            <p:nvPr/>
          </p:nvSpPr>
          <p:spPr>
            <a:xfrm>
              <a:off x="8047101" y="3939635"/>
              <a:ext cx="358711" cy="346233"/>
            </a:xfrm>
            <a:custGeom>
              <a:avLst/>
              <a:gdLst>
                <a:gd name="connsiteX0" fmla="*/ 274891 w 358711"/>
                <a:gd name="connsiteY0" fmla="*/ 131921 h 346233"/>
                <a:gd name="connsiteX1" fmla="*/ 85439 w 358711"/>
                <a:gd name="connsiteY1" fmla="*/ 131921 h 346233"/>
                <a:gd name="connsiteX2" fmla="*/ 85439 w 358711"/>
                <a:gd name="connsiteY2" fmla="*/ 0 h 346233"/>
                <a:gd name="connsiteX3" fmla="*/ 0 w 358711"/>
                <a:gd name="connsiteY3" fmla="*/ 0 h 346233"/>
                <a:gd name="connsiteX4" fmla="*/ 0 w 358711"/>
                <a:gd name="connsiteY4" fmla="*/ 346234 h 346233"/>
                <a:gd name="connsiteX5" fmla="*/ 85439 w 358711"/>
                <a:gd name="connsiteY5" fmla="*/ 346234 h 346233"/>
                <a:gd name="connsiteX6" fmla="*/ 85439 w 358711"/>
                <a:gd name="connsiteY6" fmla="*/ 200216 h 346233"/>
                <a:gd name="connsiteX7" fmla="*/ 274891 w 358711"/>
                <a:gd name="connsiteY7" fmla="*/ 200216 h 346233"/>
                <a:gd name="connsiteX8" fmla="*/ 274891 w 358711"/>
                <a:gd name="connsiteY8" fmla="*/ 346234 h 346233"/>
                <a:gd name="connsiteX9" fmla="*/ 358711 w 358711"/>
                <a:gd name="connsiteY9" fmla="*/ 346234 h 346233"/>
                <a:gd name="connsiteX10" fmla="*/ 358711 w 358711"/>
                <a:gd name="connsiteY10" fmla="*/ 0 h 346233"/>
                <a:gd name="connsiteX11" fmla="*/ 274891 w 358711"/>
                <a:gd name="connsiteY11"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711" h="346233">
                  <a:moveTo>
                    <a:pt x="274891" y="131921"/>
                  </a:moveTo>
                  <a:lnTo>
                    <a:pt x="85439" y="131921"/>
                  </a:lnTo>
                  <a:lnTo>
                    <a:pt x="85439" y="0"/>
                  </a:lnTo>
                  <a:lnTo>
                    <a:pt x="0" y="0"/>
                  </a:lnTo>
                  <a:lnTo>
                    <a:pt x="0" y="346234"/>
                  </a:lnTo>
                  <a:lnTo>
                    <a:pt x="85439" y="346234"/>
                  </a:lnTo>
                  <a:lnTo>
                    <a:pt x="85439" y="200216"/>
                  </a:lnTo>
                  <a:lnTo>
                    <a:pt x="274891" y="200216"/>
                  </a:lnTo>
                  <a:lnTo>
                    <a:pt x="274891" y="346234"/>
                  </a:lnTo>
                  <a:lnTo>
                    <a:pt x="358711" y="346234"/>
                  </a:lnTo>
                  <a:lnTo>
                    <a:pt x="358711" y="0"/>
                  </a:lnTo>
                  <a:lnTo>
                    <a:pt x="274891" y="0"/>
                  </a:lnTo>
                  <a:close/>
                </a:path>
              </a:pathLst>
            </a:custGeom>
            <a:grp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E63D03D-D1E2-74AC-A2AF-FDF240422306}"/>
                </a:ext>
              </a:extLst>
            </p:cNvPr>
            <p:cNvSpPr/>
            <p:nvPr/>
          </p:nvSpPr>
          <p:spPr>
            <a:xfrm>
              <a:off x="8095297" y="2570130"/>
              <a:ext cx="650557" cy="1127283"/>
            </a:xfrm>
            <a:custGeom>
              <a:avLst/>
              <a:gdLst>
                <a:gd name="connsiteX0" fmla="*/ 650557 w 650557"/>
                <a:gd name="connsiteY0" fmla="*/ 108680 h 1127283"/>
                <a:gd name="connsiteX1" fmla="*/ 470439 w 650557"/>
                <a:gd name="connsiteY1" fmla="*/ 0 h 1127283"/>
                <a:gd name="connsiteX2" fmla="*/ 134398 w 650557"/>
                <a:gd name="connsiteY2" fmla="*/ 364903 h 1127283"/>
                <a:gd name="connsiteX3" fmla="*/ 63627 w 650557"/>
                <a:gd name="connsiteY3" fmla="*/ 364903 h 1127283"/>
                <a:gd name="connsiteX4" fmla="*/ 0 w 650557"/>
                <a:gd name="connsiteY4" fmla="*/ 416147 h 1127283"/>
                <a:gd name="connsiteX5" fmla="*/ 63627 w 650557"/>
                <a:gd name="connsiteY5" fmla="*/ 467392 h 1127283"/>
                <a:gd name="connsiteX6" fmla="*/ 130397 w 650557"/>
                <a:gd name="connsiteY6" fmla="*/ 467392 h 1127283"/>
                <a:gd name="connsiteX7" fmla="*/ 130397 w 650557"/>
                <a:gd name="connsiteY7" fmla="*/ 1032605 h 1127283"/>
                <a:gd name="connsiteX8" fmla="*/ 222028 w 650557"/>
                <a:gd name="connsiteY8" fmla="*/ 1127284 h 1127283"/>
                <a:gd name="connsiteX9" fmla="*/ 313658 w 650557"/>
                <a:gd name="connsiteY9" fmla="*/ 1032605 h 1127283"/>
                <a:gd name="connsiteX10" fmla="*/ 313658 w 650557"/>
                <a:gd name="connsiteY10" fmla="*/ 467392 h 1127283"/>
                <a:gd name="connsiteX11" fmla="*/ 403670 w 650557"/>
                <a:gd name="connsiteY11" fmla="*/ 467392 h 1127283"/>
                <a:gd name="connsiteX12" fmla="*/ 470439 w 650557"/>
                <a:gd name="connsiteY12" fmla="*/ 413004 h 1127283"/>
                <a:gd name="connsiteX13" fmla="*/ 405193 w 650557"/>
                <a:gd name="connsiteY13" fmla="*/ 364903 h 1127283"/>
                <a:gd name="connsiteX14" fmla="*/ 313563 w 650557"/>
                <a:gd name="connsiteY14" fmla="*/ 364903 h 1127283"/>
                <a:gd name="connsiteX15" fmla="*/ 313563 w 650557"/>
                <a:gd name="connsiteY15" fmla="*/ 287274 h 1127283"/>
                <a:gd name="connsiteX16" fmla="*/ 430053 w 650557"/>
                <a:gd name="connsiteY16" fmla="*/ 104013 h 1127283"/>
                <a:gd name="connsiteX17" fmla="*/ 507682 w 650557"/>
                <a:gd name="connsiteY17" fmla="*/ 139732 h 1127283"/>
                <a:gd name="connsiteX18" fmla="*/ 577596 w 650557"/>
                <a:gd name="connsiteY18" fmla="*/ 176975 h 1127283"/>
                <a:gd name="connsiteX19" fmla="*/ 650557 w 650557"/>
                <a:gd name="connsiteY19" fmla="*/ 108680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557" h="1127283">
                  <a:moveTo>
                    <a:pt x="650557" y="108680"/>
                  </a:moveTo>
                  <a:cubicBezTo>
                    <a:pt x="650557" y="27908"/>
                    <a:pt x="562070" y="0"/>
                    <a:pt x="470439" y="0"/>
                  </a:cubicBezTo>
                  <a:cubicBezTo>
                    <a:pt x="271748" y="0"/>
                    <a:pt x="145922" y="154019"/>
                    <a:pt x="134398" y="364903"/>
                  </a:cubicBezTo>
                  <a:lnTo>
                    <a:pt x="63627" y="364903"/>
                  </a:lnTo>
                  <a:cubicBezTo>
                    <a:pt x="29432" y="364903"/>
                    <a:pt x="0" y="380429"/>
                    <a:pt x="0" y="416147"/>
                  </a:cubicBezTo>
                  <a:cubicBezTo>
                    <a:pt x="0" y="451866"/>
                    <a:pt x="29527" y="467392"/>
                    <a:pt x="63627" y="467392"/>
                  </a:cubicBezTo>
                  <a:lnTo>
                    <a:pt x="130397" y="467392"/>
                  </a:lnTo>
                  <a:lnTo>
                    <a:pt x="130397" y="1032605"/>
                  </a:lnTo>
                  <a:cubicBezTo>
                    <a:pt x="130397" y="1088517"/>
                    <a:pt x="152114" y="1127284"/>
                    <a:pt x="222028" y="1127284"/>
                  </a:cubicBezTo>
                  <a:cubicBezTo>
                    <a:pt x="291941" y="1127284"/>
                    <a:pt x="313658" y="1088422"/>
                    <a:pt x="313658" y="1032605"/>
                  </a:cubicBezTo>
                  <a:lnTo>
                    <a:pt x="313658" y="467392"/>
                  </a:lnTo>
                  <a:lnTo>
                    <a:pt x="403670" y="467392"/>
                  </a:lnTo>
                  <a:cubicBezTo>
                    <a:pt x="444055" y="467392"/>
                    <a:pt x="470439" y="445675"/>
                    <a:pt x="470439" y="413004"/>
                  </a:cubicBezTo>
                  <a:cubicBezTo>
                    <a:pt x="470439" y="378809"/>
                    <a:pt x="447104" y="364903"/>
                    <a:pt x="405193" y="364903"/>
                  </a:cubicBezTo>
                  <a:lnTo>
                    <a:pt x="313563" y="364903"/>
                  </a:lnTo>
                  <a:lnTo>
                    <a:pt x="313563" y="287274"/>
                  </a:lnTo>
                  <a:cubicBezTo>
                    <a:pt x="313563" y="187928"/>
                    <a:pt x="339947" y="104013"/>
                    <a:pt x="430053" y="104013"/>
                  </a:cubicBezTo>
                  <a:cubicBezTo>
                    <a:pt x="462629" y="104013"/>
                    <a:pt x="492157" y="121063"/>
                    <a:pt x="507682" y="139732"/>
                  </a:cubicBezTo>
                  <a:cubicBezTo>
                    <a:pt x="526351" y="161449"/>
                    <a:pt x="541877" y="176975"/>
                    <a:pt x="577596" y="176975"/>
                  </a:cubicBezTo>
                  <a:cubicBezTo>
                    <a:pt x="617982" y="176975"/>
                    <a:pt x="650557" y="149066"/>
                    <a:pt x="650557" y="108680"/>
                  </a:cubicBezTo>
                  <a:close/>
                </a:path>
              </a:pathLst>
            </a:custGeom>
            <a:grp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BCC02CA-41DA-B009-8B28-1CD7BEF134D6}"/>
                </a:ext>
              </a:extLst>
            </p:cNvPr>
            <p:cNvSpPr/>
            <p:nvPr/>
          </p:nvSpPr>
          <p:spPr>
            <a:xfrm>
              <a:off x="7778591" y="2630709"/>
              <a:ext cx="220408" cy="217360"/>
            </a:xfrm>
            <a:custGeom>
              <a:avLst/>
              <a:gdLst>
                <a:gd name="connsiteX0" fmla="*/ 220408 w 220408"/>
                <a:gd name="connsiteY0" fmla="*/ 108680 h 217360"/>
                <a:gd name="connsiteX1" fmla="*/ 110204 w 220408"/>
                <a:gd name="connsiteY1" fmla="*/ 217361 h 217360"/>
                <a:gd name="connsiteX2" fmla="*/ 0 w 220408"/>
                <a:gd name="connsiteY2" fmla="*/ 108680 h 217360"/>
                <a:gd name="connsiteX3" fmla="*/ 110204 w 220408"/>
                <a:gd name="connsiteY3" fmla="*/ 0 h 217360"/>
                <a:gd name="connsiteX4" fmla="*/ 220408 w 220408"/>
                <a:gd name="connsiteY4" fmla="*/ 108680 h 2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8" h="217360">
                  <a:moveTo>
                    <a:pt x="220408" y="108680"/>
                  </a:moveTo>
                  <a:cubicBezTo>
                    <a:pt x="220408" y="168703"/>
                    <a:pt x="171068" y="217361"/>
                    <a:pt x="110204" y="217361"/>
                  </a:cubicBezTo>
                  <a:cubicBezTo>
                    <a:pt x="49340" y="217361"/>
                    <a:pt x="0" y="168703"/>
                    <a:pt x="0" y="108680"/>
                  </a:cubicBezTo>
                  <a:cubicBezTo>
                    <a:pt x="0" y="48658"/>
                    <a:pt x="49340" y="0"/>
                    <a:pt x="110204" y="0"/>
                  </a:cubicBezTo>
                  <a:cubicBezTo>
                    <a:pt x="171068" y="0"/>
                    <a:pt x="220408" y="48658"/>
                    <a:pt x="220408" y="108680"/>
                  </a:cubicBezTo>
                  <a:close/>
                </a:path>
              </a:pathLst>
            </a:custGeom>
            <a:grp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8952C9D-910C-65B5-9386-A514A791E252}"/>
                </a:ext>
              </a:extLst>
            </p:cNvPr>
            <p:cNvSpPr/>
            <p:nvPr/>
          </p:nvSpPr>
          <p:spPr>
            <a:xfrm>
              <a:off x="7800212" y="2924175"/>
              <a:ext cx="183260" cy="773144"/>
            </a:xfrm>
            <a:custGeom>
              <a:avLst/>
              <a:gdLst>
                <a:gd name="connsiteX0" fmla="*/ 91630 w 183260"/>
                <a:gd name="connsiteY0" fmla="*/ 0 h 773144"/>
                <a:gd name="connsiteX1" fmla="*/ 0 w 183260"/>
                <a:gd name="connsiteY1" fmla="*/ 94679 h 773144"/>
                <a:gd name="connsiteX2" fmla="*/ 0 w 183260"/>
                <a:gd name="connsiteY2" fmla="*/ 678466 h 773144"/>
                <a:gd name="connsiteX3" fmla="*/ 91630 w 183260"/>
                <a:gd name="connsiteY3" fmla="*/ 773144 h 773144"/>
                <a:gd name="connsiteX4" fmla="*/ 183261 w 183260"/>
                <a:gd name="connsiteY4" fmla="*/ 678466 h 773144"/>
                <a:gd name="connsiteX5" fmla="*/ 183261 w 183260"/>
                <a:gd name="connsiteY5" fmla="*/ 94679 h 773144"/>
                <a:gd name="connsiteX6" fmla="*/ 91630 w 183260"/>
                <a:gd name="connsiteY6" fmla="*/ 0 h 77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60" h="773144">
                  <a:moveTo>
                    <a:pt x="91630" y="0"/>
                  </a:moveTo>
                  <a:cubicBezTo>
                    <a:pt x="21717" y="0"/>
                    <a:pt x="0" y="38862"/>
                    <a:pt x="0" y="94679"/>
                  </a:cubicBezTo>
                  <a:lnTo>
                    <a:pt x="0" y="678466"/>
                  </a:lnTo>
                  <a:cubicBezTo>
                    <a:pt x="0" y="734378"/>
                    <a:pt x="21717" y="773144"/>
                    <a:pt x="91630" y="773144"/>
                  </a:cubicBezTo>
                  <a:cubicBezTo>
                    <a:pt x="161544" y="773144"/>
                    <a:pt x="183261" y="734282"/>
                    <a:pt x="183261" y="678466"/>
                  </a:cubicBezTo>
                  <a:lnTo>
                    <a:pt x="183261" y="94679"/>
                  </a:lnTo>
                  <a:cubicBezTo>
                    <a:pt x="183261" y="38767"/>
                    <a:pt x="161544" y="0"/>
                    <a:pt x="91630" y="0"/>
                  </a:cubicBezTo>
                  <a:close/>
                </a:path>
              </a:pathLst>
            </a:custGeom>
            <a:grp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B8B7234-6BCC-1DF7-1BA2-0DD7DA9E2DC3}"/>
                </a:ext>
              </a:extLst>
            </p:cNvPr>
            <p:cNvSpPr/>
            <p:nvPr/>
          </p:nvSpPr>
          <p:spPr>
            <a:xfrm>
              <a:off x="6915245" y="3939635"/>
              <a:ext cx="409860" cy="346233"/>
            </a:xfrm>
            <a:custGeom>
              <a:avLst/>
              <a:gdLst>
                <a:gd name="connsiteX0" fmla="*/ 139732 w 409860"/>
                <a:gd name="connsiteY0" fmla="*/ 0 h 346233"/>
                <a:gd name="connsiteX1" fmla="*/ 0 w 409860"/>
                <a:gd name="connsiteY1" fmla="*/ 346234 h 346233"/>
                <a:gd name="connsiteX2" fmla="*/ 91630 w 409860"/>
                <a:gd name="connsiteY2" fmla="*/ 346234 h 346233"/>
                <a:gd name="connsiteX3" fmla="*/ 116014 w 409860"/>
                <a:gd name="connsiteY3" fmla="*/ 280988 h 346233"/>
                <a:gd name="connsiteX4" fmla="*/ 293846 w 409860"/>
                <a:gd name="connsiteY4" fmla="*/ 280988 h 346233"/>
                <a:gd name="connsiteX5" fmla="*/ 318230 w 409860"/>
                <a:gd name="connsiteY5" fmla="*/ 346234 h 346233"/>
                <a:gd name="connsiteX6" fmla="*/ 409860 w 409860"/>
                <a:gd name="connsiteY6" fmla="*/ 346234 h 346233"/>
                <a:gd name="connsiteX7" fmla="*/ 270129 w 409860"/>
                <a:gd name="connsiteY7" fmla="*/ 0 h 346233"/>
                <a:gd name="connsiteX8" fmla="*/ 139732 w 409860"/>
                <a:gd name="connsiteY8" fmla="*/ 0 h 346233"/>
                <a:gd name="connsiteX9" fmla="*/ 137541 w 409860"/>
                <a:gd name="connsiteY9" fmla="*/ 223552 h 346233"/>
                <a:gd name="connsiteX10" fmla="*/ 204978 w 409860"/>
                <a:gd name="connsiteY10" fmla="*/ 43434 h 346233"/>
                <a:gd name="connsiteX11" fmla="*/ 272415 w 409860"/>
                <a:gd name="connsiteY11" fmla="*/ 223552 h 346233"/>
                <a:gd name="connsiteX12" fmla="*/ 137541 w 409860"/>
                <a:gd name="connsiteY12" fmla="*/ 223552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860" h="346233">
                  <a:moveTo>
                    <a:pt x="139732" y="0"/>
                  </a:moveTo>
                  <a:lnTo>
                    <a:pt x="0" y="346234"/>
                  </a:lnTo>
                  <a:lnTo>
                    <a:pt x="91630" y="346234"/>
                  </a:lnTo>
                  <a:lnTo>
                    <a:pt x="116014" y="280988"/>
                  </a:lnTo>
                  <a:lnTo>
                    <a:pt x="293846" y="280988"/>
                  </a:lnTo>
                  <a:lnTo>
                    <a:pt x="318230" y="346234"/>
                  </a:lnTo>
                  <a:lnTo>
                    <a:pt x="409860" y="346234"/>
                  </a:lnTo>
                  <a:lnTo>
                    <a:pt x="270129" y="0"/>
                  </a:lnTo>
                  <a:lnTo>
                    <a:pt x="139732" y="0"/>
                  </a:lnTo>
                  <a:close/>
                  <a:moveTo>
                    <a:pt x="137541" y="223552"/>
                  </a:moveTo>
                  <a:lnTo>
                    <a:pt x="204978" y="43434"/>
                  </a:lnTo>
                  <a:lnTo>
                    <a:pt x="272415" y="223552"/>
                  </a:lnTo>
                  <a:lnTo>
                    <a:pt x="137541" y="223552"/>
                  </a:lnTo>
                  <a:close/>
                </a:path>
              </a:pathLst>
            </a:custGeom>
            <a:grp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CE0420D-FA42-0BFD-296E-6BD7AFD03AFD}"/>
                </a:ext>
              </a:extLst>
            </p:cNvPr>
            <p:cNvSpPr/>
            <p:nvPr/>
          </p:nvSpPr>
          <p:spPr>
            <a:xfrm>
              <a:off x="8650985" y="2924175"/>
              <a:ext cx="645891" cy="1153572"/>
            </a:xfrm>
            <a:custGeom>
              <a:avLst/>
              <a:gdLst>
                <a:gd name="connsiteX0" fmla="*/ 554450 w 645891"/>
                <a:gd name="connsiteY0" fmla="*/ 0 h 1153572"/>
                <a:gd name="connsiteX1" fmla="*/ 462820 w 645891"/>
                <a:gd name="connsiteY1" fmla="*/ 94679 h 1153572"/>
                <a:gd name="connsiteX2" fmla="*/ 462820 w 645891"/>
                <a:gd name="connsiteY2" fmla="*/ 485965 h 1153572"/>
                <a:gd name="connsiteX3" fmla="*/ 299752 w 645891"/>
                <a:gd name="connsiteY3" fmla="*/ 647414 h 1153572"/>
                <a:gd name="connsiteX4" fmla="*/ 183261 w 645891"/>
                <a:gd name="connsiteY4" fmla="*/ 504539 h 1153572"/>
                <a:gd name="connsiteX5" fmla="*/ 183261 w 645891"/>
                <a:gd name="connsiteY5" fmla="*/ 94679 h 1153572"/>
                <a:gd name="connsiteX6" fmla="*/ 91630 w 645891"/>
                <a:gd name="connsiteY6" fmla="*/ 0 h 1153572"/>
                <a:gd name="connsiteX7" fmla="*/ 0 w 645891"/>
                <a:gd name="connsiteY7" fmla="*/ 94679 h 1153572"/>
                <a:gd name="connsiteX8" fmla="*/ 0 w 645891"/>
                <a:gd name="connsiteY8" fmla="*/ 534067 h 1153572"/>
                <a:gd name="connsiteX9" fmla="*/ 226695 w 645891"/>
                <a:gd name="connsiteY9" fmla="*/ 776288 h 1153572"/>
                <a:gd name="connsiteX10" fmla="*/ 465773 w 645891"/>
                <a:gd name="connsiteY10" fmla="*/ 658654 h 1153572"/>
                <a:gd name="connsiteX11" fmla="*/ 465773 w 645891"/>
                <a:gd name="connsiteY11" fmla="*/ 878777 h 1153572"/>
                <a:gd name="connsiteX12" fmla="*/ 304324 w 645891"/>
                <a:gd name="connsiteY12" fmla="*/ 1052703 h 1153572"/>
                <a:gd name="connsiteX13" fmla="*/ 172308 w 645891"/>
                <a:gd name="connsiteY13" fmla="*/ 971931 h 1153572"/>
                <a:gd name="connsiteX14" fmla="*/ 104013 w 645891"/>
                <a:gd name="connsiteY14" fmla="*/ 934688 h 1153572"/>
                <a:gd name="connsiteX15" fmla="*/ 35719 w 645891"/>
                <a:gd name="connsiteY15" fmla="*/ 1002982 h 1153572"/>
                <a:gd name="connsiteX16" fmla="*/ 294990 w 645891"/>
                <a:gd name="connsiteY16" fmla="*/ 1153573 h 1153572"/>
                <a:gd name="connsiteX17" fmla="*/ 645890 w 645891"/>
                <a:gd name="connsiteY17" fmla="*/ 779336 h 1153572"/>
                <a:gd name="connsiteX18" fmla="*/ 645890 w 645891"/>
                <a:gd name="connsiteY18" fmla="*/ 94583 h 1153572"/>
                <a:gd name="connsiteX19" fmla="*/ 554450 w 645891"/>
                <a:gd name="connsiteY19" fmla="*/ 0 h 115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5891" h="1153572">
                  <a:moveTo>
                    <a:pt x="554450" y="0"/>
                  </a:moveTo>
                  <a:cubicBezTo>
                    <a:pt x="484537" y="0"/>
                    <a:pt x="462820" y="38862"/>
                    <a:pt x="462820" y="94679"/>
                  </a:cubicBezTo>
                  <a:lnTo>
                    <a:pt x="462820" y="485965"/>
                  </a:lnTo>
                  <a:cubicBezTo>
                    <a:pt x="462820" y="571405"/>
                    <a:pt x="385191" y="647414"/>
                    <a:pt x="299752" y="647414"/>
                  </a:cubicBezTo>
                  <a:cubicBezTo>
                    <a:pt x="217456" y="647414"/>
                    <a:pt x="183261" y="586835"/>
                    <a:pt x="183261" y="504539"/>
                  </a:cubicBezTo>
                  <a:lnTo>
                    <a:pt x="183261" y="94679"/>
                  </a:lnTo>
                  <a:cubicBezTo>
                    <a:pt x="183261" y="38767"/>
                    <a:pt x="161544" y="0"/>
                    <a:pt x="91630" y="0"/>
                  </a:cubicBezTo>
                  <a:cubicBezTo>
                    <a:pt x="21717" y="0"/>
                    <a:pt x="0" y="38862"/>
                    <a:pt x="0" y="94679"/>
                  </a:cubicBezTo>
                  <a:lnTo>
                    <a:pt x="0" y="534067"/>
                  </a:lnTo>
                  <a:cubicBezTo>
                    <a:pt x="0" y="689324"/>
                    <a:pt x="74486" y="777812"/>
                    <a:pt x="226695" y="776288"/>
                  </a:cubicBezTo>
                  <a:cubicBezTo>
                    <a:pt x="328994" y="774954"/>
                    <a:pt x="402813" y="735997"/>
                    <a:pt x="465773" y="658654"/>
                  </a:cubicBezTo>
                  <a:lnTo>
                    <a:pt x="465773" y="878777"/>
                  </a:lnTo>
                  <a:cubicBezTo>
                    <a:pt x="465773" y="996791"/>
                    <a:pt x="400526" y="1052703"/>
                    <a:pt x="304324" y="1052703"/>
                  </a:cubicBezTo>
                  <a:cubicBezTo>
                    <a:pt x="245364" y="1052703"/>
                    <a:pt x="207550" y="1023366"/>
                    <a:pt x="172308" y="971931"/>
                  </a:cubicBezTo>
                  <a:cubicBezTo>
                    <a:pt x="158115" y="951262"/>
                    <a:pt x="136589" y="934688"/>
                    <a:pt x="104013" y="934688"/>
                  </a:cubicBezTo>
                  <a:cubicBezTo>
                    <a:pt x="65151" y="934688"/>
                    <a:pt x="35719" y="962597"/>
                    <a:pt x="35719" y="1002982"/>
                  </a:cubicBezTo>
                  <a:cubicBezTo>
                    <a:pt x="35719" y="1083755"/>
                    <a:pt x="118015" y="1153573"/>
                    <a:pt x="294990" y="1153573"/>
                  </a:cubicBezTo>
                  <a:cubicBezTo>
                    <a:pt x="509302" y="1153573"/>
                    <a:pt x="645890" y="1026223"/>
                    <a:pt x="645890" y="779336"/>
                  </a:cubicBezTo>
                  <a:lnTo>
                    <a:pt x="645890" y="94583"/>
                  </a:lnTo>
                  <a:cubicBezTo>
                    <a:pt x="646081" y="38767"/>
                    <a:pt x="624364" y="0"/>
                    <a:pt x="554450" y="0"/>
                  </a:cubicBezTo>
                  <a:close/>
                </a:path>
              </a:pathLst>
            </a:custGeom>
            <a:grp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866014B-EE6F-7FC3-7878-DE583C8E6EA6}"/>
                </a:ext>
              </a:extLst>
            </p:cNvPr>
            <p:cNvSpPr/>
            <p:nvPr/>
          </p:nvSpPr>
          <p:spPr>
            <a:xfrm>
              <a:off x="7644955" y="3939635"/>
              <a:ext cx="333851" cy="346233"/>
            </a:xfrm>
            <a:custGeom>
              <a:avLst/>
              <a:gdLst>
                <a:gd name="connsiteX0" fmla="*/ 0 w 333851"/>
                <a:gd name="connsiteY0" fmla="*/ 71438 h 346233"/>
                <a:gd name="connsiteX1" fmla="*/ 125825 w 333851"/>
                <a:gd name="connsiteY1" fmla="*/ 71438 h 346233"/>
                <a:gd name="connsiteX2" fmla="*/ 125825 w 333851"/>
                <a:gd name="connsiteY2" fmla="*/ 346234 h 346233"/>
                <a:gd name="connsiteX3" fmla="*/ 209645 w 333851"/>
                <a:gd name="connsiteY3" fmla="*/ 346234 h 346233"/>
                <a:gd name="connsiteX4" fmla="*/ 209645 w 333851"/>
                <a:gd name="connsiteY4" fmla="*/ 71438 h 346233"/>
                <a:gd name="connsiteX5" fmla="*/ 333851 w 333851"/>
                <a:gd name="connsiteY5" fmla="*/ 71438 h 346233"/>
                <a:gd name="connsiteX6" fmla="*/ 333851 w 333851"/>
                <a:gd name="connsiteY6" fmla="*/ 0 h 346233"/>
                <a:gd name="connsiteX7" fmla="*/ 0 w 333851"/>
                <a:gd name="connsiteY7"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51" h="346233">
                  <a:moveTo>
                    <a:pt x="0" y="71438"/>
                  </a:moveTo>
                  <a:lnTo>
                    <a:pt x="125825" y="71438"/>
                  </a:lnTo>
                  <a:lnTo>
                    <a:pt x="125825" y="346234"/>
                  </a:lnTo>
                  <a:lnTo>
                    <a:pt x="209645" y="346234"/>
                  </a:lnTo>
                  <a:lnTo>
                    <a:pt x="209645" y="71438"/>
                  </a:lnTo>
                  <a:lnTo>
                    <a:pt x="333851" y="71438"/>
                  </a:lnTo>
                  <a:lnTo>
                    <a:pt x="333851" y="0"/>
                  </a:lnTo>
                  <a:lnTo>
                    <a:pt x="0" y="0"/>
                  </a:lnTo>
                  <a:close/>
                </a:path>
              </a:pathLst>
            </a:custGeom>
            <a:grp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0A300BF-2BE9-F24E-A8AB-FED2C16DC73D}"/>
                </a:ext>
              </a:extLst>
            </p:cNvPr>
            <p:cNvSpPr/>
            <p:nvPr/>
          </p:nvSpPr>
          <p:spPr>
            <a:xfrm>
              <a:off x="6949440" y="2919488"/>
              <a:ext cx="655224" cy="777831"/>
            </a:xfrm>
            <a:custGeom>
              <a:avLst/>
              <a:gdLst>
                <a:gd name="connsiteX0" fmla="*/ 471964 w 655224"/>
                <a:gd name="connsiteY0" fmla="*/ 683153 h 777831"/>
                <a:gd name="connsiteX1" fmla="*/ 563594 w 655224"/>
                <a:gd name="connsiteY1" fmla="*/ 777831 h 777831"/>
                <a:gd name="connsiteX2" fmla="*/ 655225 w 655224"/>
                <a:gd name="connsiteY2" fmla="*/ 683153 h 777831"/>
                <a:gd name="connsiteX3" fmla="*/ 655225 w 655224"/>
                <a:gd name="connsiteY3" fmla="*/ 242240 h 777831"/>
                <a:gd name="connsiteX4" fmla="*/ 428530 w 655224"/>
                <a:gd name="connsiteY4" fmla="*/ 19 h 777831"/>
                <a:gd name="connsiteX5" fmla="*/ 179165 w 655224"/>
                <a:gd name="connsiteY5" fmla="*/ 119463 h 777831"/>
                <a:gd name="connsiteX6" fmla="*/ 77629 w 655224"/>
                <a:gd name="connsiteY6" fmla="*/ 4687 h 777831"/>
                <a:gd name="connsiteX7" fmla="*/ 0 w 655224"/>
                <a:gd name="connsiteY7" fmla="*/ 83839 h 777831"/>
                <a:gd name="connsiteX8" fmla="*/ 0 w 655224"/>
                <a:gd name="connsiteY8" fmla="*/ 683153 h 777831"/>
                <a:gd name="connsiteX9" fmla="*/ 91630 w 655224"/>
                <a:gd name="connsiteY9" fmla="*/ 777831 h 777831"/>
                <a:gd name="connsiteX10" fmla="*/ 183261 w 655224"/>
                <a:gd name="connsiteY10" fmla="*/ 683153 h 777831"/>
                <a:gd name="connsiteX11" fmla="*/ 183261 w 655224"/>
                <a:gd name="connsiteY11" fmla="*/ 290341 h 777831"/>
                <a:gd name="connsiteX12" fmla="*/ 355568 w 655224"/>
                <a:gd name="connsiteY12" fmla="*/ 128893 h 777831"/>
                <a:gd name="connsiteX13" fmla="*/ 472059 w 655224"/>
                <a:gd name="connsiteY13" fmla="*/ 271768 h 777831"/>
                <a:gd name="connsiteX14" fmla="*/ 472059 w 655224"/>
                <a:gd name="connsiteY14" fmla="*/ 683153 h 7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24" h="777831">
                  <a:moveTo>
                    <a:pt x="471964" y="683153"/>
                  </a:moveTo>
                  <a:cubicBezTo>
                    <a:pt x="471964" y="739064"/>
                    <a:pt x="493681" y="777831"/>
                    <a:pt x="563594" y="777831"/>
                  </a:cubicBezTo>
                  <a:cubicBezTo>
                    <a:pt x="633508" y="777831"/>
                    <a:pt x="655225" y="738969"/>
                    <a:pt x="655225" y="683153"/>
                  </a:cubicBezTo>
                  <a:lnTo>
                    <a:pt x="655225" y="242240"/>
                  </a:lnTo>
                  <a:cubicBezTo>
                    <a:pt x="655225" y="86983"/>
                    <a:pt x="580739" y="-1505"/>
                    <a:pt x="428530" y="19"/>
                  </a:cubicBezTo>
                  <a:cubicBezTo>
                    <a:pt x="325469" y="1353"/>
                    <a:pt x="244316" y="40882"/>
                    <a:pt x="179165" y="119463"/>
                  </a:cubicBezTo>
                  <a:cubicBezTo>
                    <a:pt x="173736" y="64218"/>
                    <a:pt x="144971" y="4687"/>
                    <a:pt x="77629" y="4687"/>
                  </a:cubicBezTo>
                  <a:cubicBezTo>
                    <a:pt x="29528" y="4687"/>
                    <a:pt x="0" y="23356"/>
                    <a:pt x="0" y="83839"/>
                  </a:cubicBezTo>
                  <a:lnTo>
                    <a:pt x="0" y="683153"/>
                  </a:lnTo>
                  <a:cubicBezTo>
                    <a:pt x="0" y="739064"/>
                    <a:pt x="21717" y="777831"/>
                    <a:pt x="91630" y="777831"/>
                  </a:cubicBezTo>
                  <a:cubicBezTo>
                    <a:pt x="161544" y="777831"/>
                    <a:pt x="183261" y="738969"/>
                    <a:pt x="183261" y="683153"/>
                  </a:cubicBezTo>
                  <a:lnTo>
                    <a:pt x="183261" y="290341"/>
                  </a:lnTo>
                  <a:cubicBezTo>
                    <a:pt x="183261" y="204902"/>
                    <a:pt x="270224" y="128893"/>
                    <a:pt x="355568" y="128893"/>
                  </a:cubicBezTo>
                  <a:cubicBezTo>
                    <a:pt x="437864" y="128893"/>
                    <a:pt x="472059" y="189472"/>
                    <a:pt x="472059" y="271768"/>
                  </a:cubicBezTo>
                  <a:lnTo>
                    <a:pt x="472059" y="683153"/>
                  </a:lnTo>
                  <a:close/>
                </a:path>
              </a:pathLst>
            </a:custGeom>
            <a:grp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0E9172-2294-9222-2032-E8F44928D723}"/>
                </a:ext>
              </a:extLst>
            </p:cNvPr>
            <p:cNvSpPr/>
            <p:nvPr/>
          </p:nvSpPr>
          <p:spPr>
            <a:xfrm>
              <a:off x="7387304" y="3939635"/>
              <a:ext cx="280987" cy="346233"/>
            </a:xfrm>
            <a:custGeom>
              <a:avLst/>
              <a:gdLst>
                <a:gd name="connsiteX0" fmla="*/ 83820 w 280987"/>
                <a:gd name="connsiteY0" fmla="*/ 0 h 346233"/>
                <a:gd name="connsiteX1" fmla="*/ 0 w 280987"/>
                <a:gd name="connsiteY1" fmla="*/ 0 h 346233"/>
                <a:gd name="connsiteX2" fmla="*/ 0 w 280987"/>
                <a:gd name="connsiteY2" fmla="*/ 346234 h 346233"/>
                <a:gd name="connsiteX3" fmla="*/ 280988 w 280987"/>
                <a:gd name="connsiteY3" fmla="*/ 346234 h 346233"/>
                <a:gd name="connsiteX4" fmla="*/ 280988 w 280987"/>
                <a:gd name="connsiteY4" fmla="*/ 273272 h 346233"/>
                <a:gd name="connsiteX5" fmla="*/ 83820 w 280987"/>
                <a:gd name="connsiteY5" fmla="*/ 273272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87" h="346233">
                  <a:moveTo>
                    <a:pt x="83820" y="0"/>
                  </a:moveTo>
                  <a:lnTo>
                    <a:pt x="0" y="0"/>
                  </a:lnTo>
                  <a:lnTo>
                    <a:pt x="0" y="346234"/>
                  </a:lnTo>
                  <a:lnTo>
                    <a:pt x="280988" y="346234"/>
                  </a:lnTo>
                  <a:lnTo>
                    <a:pt x="280988" y="273272"/>
                  </a:lnTo>
                  <a:lnTo>
                    <a:pt x="83820" y="273272"/>
                  </a:lnTo>
                  <a:close/>
                </a:path>
              </a:pathLst>
            </a:custGeom>
            <a:grp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844B896-8D2A-88B8-9FDA-98F6DDF7B2B9}"/>
                </a:ext>
              </a:extLst>
            </p:cNvPr>
            <p:cNvSpPr/>
            <p:nvPr/>
          </p:nvSpPr>
          <p:spPr>
            <a:xfrm>
              <a:off x="9550050" y="2929508"/>
              <a:ext cx="167449" cy="137159"/>
            </a:xfrm>
            <a:custGeom>
              <a:avLst/>
              <a:gdLst>
                <a:gd name="connsiteX0" fmla="*/ 156876 w 167449"/>
                <a:gd name="connsiteY0" fmla="*/ 0 h 137159"/>
                <a:gd name="connsiteX1" fmla="*/ 117538 w 167449"/>
                <a:gd name="connsiteY1" fmla="*/ 0 h 137159"/>
                <a:gd name="connsiteX2" fmla="*/ 93821 w 167449"/>
                <a:gd name="connsiteY2" fmla="*/ 67532 h 137159"/>
                <a:gd name="connsiteX3" fmla="*/ 84201 w 167449"/>
                <a:gd name="connsiteY3" fmla="*/ 101822 h 137159"/>
                <a:gd name="connsiteX4" fmla="*/ 83725 w 167449"/>
                <a:gd name="connsiteY4" fmla="*/ 101822 h 137159"/>
                <a:gd name="connsiteX5" fmla="*/ 74676 w 167449"/>
                <a:gd name="connsiteY5" fmla="*/ 67056 h 137159"/>
                <a:gd name="connsiteX6" fmla="*/ 50959 w 167449"/>
                <a:gd name="connsiteY6" fmla="*/ 0 h 137159"/>
                <a:gd name="connsiteX7" fmla="*/ 10096 w 167449"/>
                <a:gd name="connsiteY7" fmla="*/ 0 h 137159"/>
                <a:gd name="connsiteX8" fmla="*/ 0 w 167449"/>
                <a:gd name="connsiteY8" fmla="*/ 137160 h 137159"/>
                <a:gd name="connsiteX9" fmla="*/ 26194 w 167449"/>
                <a:gd name="connsiteY9" fmla="*/ 137160 h 137159"/>
                <a:gd name="connsiteX10" fmla="*/ 31242 w 167449"/>
                <a:gd name="connsiteY10" fmla="*/ 56483 h 137159"/>
                <a:gd name="connsiteX11" fmla="*/ 32290 w 167449"/>
                <a:gd name="connsiteY11" fmla="*/ 18193 h 137159"/>
                <a:gd name="connsiteX12" fmla="*/ 33814 w 167449"/>
                <a:gd name="connsiteY12" fmla="*/ 18193 h 137159"/>
                <a:gd name="connsiteX13" fmla="*/ 43339 w 167449"/>
                <a:gd name="connsiteY13" fmla="*/ 56960 h 137159"/>
                <a:gd name="connsiteX14" fmla="*/ 68009 w 167449"/>
                <a:gd name="connsiteY14" fmla="*/ 135160 h 137159"/>
                <a:gd name="connsiteX15" fmla="*/ 96298 w 167449"/>
                <a:gd name="connsiteY15" fmla="*/ 135160 h 137159"/>
                <a:gd name="connsiteX16" fmla="*/ 120968 w 167449"/>
                <a:gd name="connsiteY16" fmla="*/ 59055 h 137159"/>
                <a:gd name="connsiteX17" fmla="*/ 132588 w 167449"/>
                <a:gd name="connsiteY17" fmla="*/ 18193 h 137159"/>
                <a:gd name="connsiteX18" fmla="*/ 134112 w 167449"/>
                <a:gd name="connsiteY18" fmla="*/ 18193 h 137159"/>
                <a:gd name="connsiteX19" fmla="*/ 135160 w 167449"/>
                <a:gd name="connsiteY19" fmla="*/ 56483 h 137159"/>
                <a:gd name="connsiteX20" fmla="*/ 140208 w 167449"/>
                <a:gd name="connsiteY20" fmla="*/ 137160 h 137159"/>
                <a:gd name="connsiteX21" fmla="*/ 167450 w 167449"/>
                <a:gd name="connsiteY21" fmla="*/ 137160 h 137159"/>
                <a:gd name="connsiteX22" fmla="*/ 156876 w 167449"/>
                <a:gd name="connsiteY22" fmla="*/ 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449" h="137159">
                  <a:moveTo>
                    <a:pt x="156876" y="0"/>
                  </a:moveTo>
                  <a:lnTo>
                    <a:pt x="117538" y="0"/>
                  </a:lnTo>
                  <a:lnTo>
                    <a:pt x="93821" y="67532"/>
                  </a:lnTo>
                  <a:cubicBezTo>
                    <a:pt x="90773" y="77629"/>
                    <a:pt x="87725" y="89249"/>
                    <a:pt x="84201" y="101822"/>
                  </a:cubicBezTo>
                  <a:lnTo>
                    <a:pt x="83725" y="101822"/>
                  </a:lnTo>
                  <a:cubicBezTo>
                    <a:pt x="80200" y="87725"/>
                    <a:pt x="77629" y="77629"/>
                    <a:pt x="74676" y="67056"/>
                  </a:cubicBezTo>
                  <a:lnTo>
                    <a:pt x="50959" y="0"/>
                  </a:lnTo>
                  <a:lnTo>
                    <a:pt x="10096" y="0"/>
                  </a:lnTo>
                  <a:lnTo>
                    <a:pt x="0" y="137160"/>
                  </a:lnTo>
                  <a:lnTo>
                    <a:pt x="26194" y="137160"/>
                  </a:lnTo>
                  <a:lnTo>
                    <a:pt x="31242" y="56483"/>
                  </a:lnTo>
                  <a:cubicBezTo>
                    <a:pt x="31718" y="43910"/>
                    <a:pt x="32290" y="30766"/>
                    <a:pt x="32290" y="18193"/>
                  </a:cubicBezTo>
                  <a:lnTo>
                    <a:pt x="33814" y="18193"/>
                  </a:lnTo>
                  <a:cubicBezTo>
                    <a:pt x="36862" y="30289"/>
                    <a:pt x="40862" y="46482"/>
                    <a:pt x="43339" y="56960"/>
                  </a:cubicBezTo>
                  <a:lnTo>
                    <a:pt x="68009" y="135160"/>
                  </a:lnTo>
                  <a:lnTo>
                    <a:pt x="96298" y="135160"/>
                  </a:lnTo>
                  <a:lnTo>
                    <a:pt x="120968" y="59055"/>
                  </a:lnTo>
                  <a:cubicBezTo>
                    <a:pt x="124968" y="46482"/>
                    <a:pt x="129064" y="30289"/>
                    <a:pt x="132588" y="18193"/>
                  </a:cubicBezTo>
                  <a:lnTo>
                    <a:pt x="134112" y="18193"/>
                  </a:lnTo>
                  <a:cubicBezTo>
                    <a:pt x="134588" y="32766"/>
                    <a:pt x="134588" y="45911"/>
                    <a:pt x="135160" y="56483"/>
                  </a:cubicBezTo>
                  <a:lnTo>
                    <a:pt x="140208" y="137160"/>
                  </a:lnTo>
                  <a:lnTo>
                    <a:pt x="167450" y="137160"/>
                  </a:lnTo>
                  <a:lnTo>
                    <a:pt x="156876" y="0"/>
                  </a:lnTo>
                  <a:close/>
                </a:path>
              </a:pathLst>
            </a:custGeom>
            <a:grp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54F7448-D80B-1DB0-3ADD-C14A8061DE8B}"/>
                </a:ext>
              </a:extLst>
            </p:cNvPr>
            <p:cNvSpPr/>
            <p:nvPr/>
          </p:nvSpPr>
          <p:spPr>
            <a:xfrm>
              <a:off x="9427082" y="2929508"/>
              <a:ext cx="114966" cy="137064"/>
            </a:xfrm>
            <a:custGeom>
              <a:avLst/>
              <a:gdLst>
                <a:gd name="connsiteX0" fmla="*/ 0 w 114966"/>
                <a:gd name="connsiteY0" fmla="*/ 22670 h 137064"/>
                <a:gd name="connsiteX1" fmla="*/ 43911 w 114966"/>
                <a:gd name="connsiteY1" fmla="*/ 22670 h 137064"/>
                <a:gd name="connsiteX2" fmla="*/ 43911 w 114966"/>
                <a:gd name="connsiteY2" fmla="*/ 137065 h 137064"/>
                <a:gd name="connsiteX3" fmla="*/ 71152 w 114966"/>
                <a:gd name="connsiteY3" fmla="*/ 137065 h 137064"/>
                <a:gd name="connsiteX4" fmla="*/ 71152 w 114966"/>
                <a:gd name="connsiteY4" fmla="*/ 22670 h 137064"/>
                <a:gd name="connsiteX5" fmla="*/ 114967 w 114966"/>
                <a:gd name="connsiteY5" fmla="*/ 22670 h 137064"/>
                <a:gd name="connsiteX6" fmla="*/ 114967 w 114966"/>
                <a:gd name="connsiteY6" fmla="*/ 0 h 137064"/>
                <a:gd name="connsiteX7" fmla="*/ 0 w 114966"/>
                <a:gd name="connsiteY7" fmla="*/ 0 h 13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66" h="137064">
                  <a:moveTo>
                    <a:pt x="0" y="22670"/>
                  </a:moveTo>
                  <a:lnTo>
                    <a:pt x="43911" y="22670"/>
                  </a:lnTo>
                  <a:lnTo>
                    <a:pt x="43911" y="137065"/>
                  </a:lnTo>
                  <a:lnTo>
                    <a:pt x="71152" y="137065"/>
                  </a:lnTo>
                  <a:lnTo>
                    <a:pt x="71152" y="22670"/>
                  </a:lnTo>
                  <a:lnTo>
                    <a:pt x="114967" y="22670"/>
                  </a:lnTo>
                  <a:lnTo>
                    <a:pt x="114967" y="0"/>
                  </a:lnTo>
                  <a:lnTo>
                    <a:pt x="0"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9453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81B9-1071-B59F-89E5-076FBA778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7EC3D-BF44-7A7C-9606-5E26EB2742C0}"/>
              </a:ext>
            </a:extLst>
          </p:cNvPr>
          <p:cNvSpPr>
            <a:spLocks noGrp="1"/>
          </p:cNvSpPr>
          <p:nvPr>
            <p:ph type="title"/>
          </p:nvPr>
        </p:nvSpPr>
        <p:spPr/>
        <p:txBody>
          <a:bodyPr/>
          <a:lstStyle/>
          <a:p>
            <a:r>
              <a:rPr lang="en-US"/>
              <a:t>Mental wellbeing</a:t>
            </a:r>
          </a:p>
        </p:txBody>
      </p:sp>
      <p:sp>
        <p:nvSpPr>
          <p:cNvPr id="3" name="Text Placeholder 2">
            <a:extLst>
              <a:ext uri="{FF2B5EF4-FFF2-40B4-BE49-F238E27FC236}">
                <a16:creationId xmlns:a16="http://schemas.microsoft.com/office/drawing/2014/main" id="{E4C2D3B0-229C-A85A-C07C-177737F730E0}"/>
              </a:ext>
            </a:extLst>
          </p:cNvPr>
          <p:cNvSpPr>
            <a:spLocks noGrp="1"/>
          </p:cNvSpPr>
          <p:nvPr>
            <p:ph type="body" sz="quarter" idx="12"/>
          </p:nvPr>
        </p:nvSpPr>
        <p:spPr/>
        <p:txBody>
          <a:bodyPr/>
          <a:lstStyle/>
          <a:p>
            <a:r>
              <a:rPr lang="en-US"/>
              <a:t>Key barriers to overcome</a:t>
            </a:r>
          </a:p>
        </p:txBody>
      </p:sp>
      <p:sp>
        <p:nvSpPr>
          <p:cNvPr id="6" name="TextBox 5">
            <a:extLst>
              <a:ext uri="{FF2B5EF4-FFF2-40B4-BE49-F238E27FC236}">
                <a16:creationId xmlns:a16="http://schemas.microsoft.com/office/drawing/2014/main" id="{E7D45883-538F-F304-846E-D49E9CEE2CB2}"/>
              </a:ext>
            </a:extLst>
          </p:cNvPr>
          <p:cNvSpPr txBox="1"/>
          <p:nvPr/>
        </p:nvSpPr>
        <p:spPr>
          <a:xfrm>
            <a:off x="505861" y="1884281"/>
            <a:ext cx="6621517" cy="1533561"/>
          </a:xfrm>
          <a:prstGeom prst="rect">
            <a:avLst/>
          </a:prstGeom>
          <a:noFill/>
        </p:spPr>
        <p:txBody>
          <a:bodyPr wrap="square">
            <a:spAutoFit/>
          </a:bodyPr>
          <a:lstStyle/>
          <a:p>
            <a:r>
              <a:rPr lang="en-US" sz="1400" b="1">
                <a:solidFill>
                  <a:srgbClr val="2A2A2A"/>
                </a:solidFill>
                <a:effectLst/>
                <a:latin typeface="Arial" panose="020B0604020202020204" pitchFamily="34" charset="0"/>
                <a:cs typeface="Arial" panose="020B0604020202020204" pitchFamily="34" charset="0"/>
              </a:rPr>
              <a:t>Key mental wellbeing barriers to overcome for employees:</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1</a:t>
            </a:r>
          </a:p>
          <a:p>
            <a:pPr marL="285750" indent="-285750">
              <a:lnSpc>
                <a:spcPct val="20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Item 2</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3</a:t>
            </a:r>
            <a:endParaRPr lang="en-US" sz="1400">
              <a:solidFill>
                <a:srgbClr val="2A2A2A"/>
              </a:solidFill>
              <a:effectLst/>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47D87F20-EA88-0C58-2200-BF7C35F1259E}"/>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2A5A40C-9BC4-770F-EAD6-2920CE5DBD88}"/>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en-US" sz="2400" b="1">
                <a:solidFill>
                  <a:schemeClr val="accent1"/>
                </a:solidFill>
                <a:latin typeface="Fira Sans Medium" panose="020B0503050000020004" pitchFamily="34" charset="0"/>
              </a:rPr>
              <a:t>&lt;Quote from employee about mental health support needed&gt;</a:t>
            </a:r>
          </a:p>
        </p:txBody>
      </p:sp>
      <p:sp>
        <p:nvSpPr>
          <p:cNvPr id="12" name="Rectangle 11">
            <a:extLst>
              <a:ext uri="{FF2B5EF4-FFF2-40B4-BE49-F238E27FC236}">
                <a16:creationId xmlns:a16="http://schemas.microsoft.com/office/drawing/2014/main" id="{AF98E36B-1787-83AF-0C0B-4AE6948C6A11}"/>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Note: You should list all barriers to employee physical wellbeing. Think: Large workload, stress, burnout, job insecurity, low morale, </a:t>
            </a:r>
            <a:r>
              <a:rPr lang="en-US" sz="1600" err="1"/>
              <a:t>etc</a:t>
            </a:r>
            <a:endParaRPr lang="en-US" sz="1600"/>
          </a:p>
        </p:txBody>
      </p:sp>
    </p:spTree>
    <p:extLst>
      <p:ext uri="{BB962C8B-B14F-4D97-AF65-F5344CB8AC3E}">
        <p14:creationId xmlns:p14="http://schemas.microsoft.com/office/powerpoint/2010/main" val="103693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FF20-C09C-E703-932A-AC6D7CB6D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4AFF5-9764-B219-44F4-F85BD8C09254}"/>
              </a:ext>
            </a:extLst>
          </p:cNvPr>
          <p:cNvSpPr>
            <a:spLocks noGrp="1"/>
          </p:cNvSpPr>
          <p:nvPr>
            <p:ph type="title"/>
          </p:nvPr>
        </p:nvSpPr>
        <p:spPr/>
        <p:txBody>
          <a:bodyPr/>
          <a:lstStyle/>
          <a:p>
            <a:r>
              <a:rPr lang="en-US"/>
              <a:t>How can we be role models in mental wellbeing?</a:t>
            </a:r>
          </a:p>
        </p:txBody>
      </p:sp>
      <p:graphicFrame>
        <p:nvGraphicFramePr>
          <p:cNvPr id="4" name="Table 3">
            <a:extLst>
              <a:ext uri="{FF2B5EF4-FFF2-40B4-BE49-F238E27FC236}">
                <a16:creationId xmlns:a16="http://schemas.microsoft.com/office/drawing/2014/main" id="{8E7E4267-9FD9-BDB4-F6AB-1B62BB2962A5}"/>
              </a:ext>
            </a:extLst>
          </p:cNvPr>
          <p:cNvGraphicFramePr>
            <a:graphicFrameLocks noGrp="1"/>
          </p:cNvGraphicFramePr>
          <p:nvPr>
            <p:extLst>
              <p:ext uri="{D42A27DB-BD31-4B8C-83A1-F6EECF244321}">
                <p14:modId xmlns:p14="http://schemas.microsoft.com/office/powerpoint/2010/main" val="1096029882"/>
              </p:ext>
            </p:extLst>
          </p:nvPr>
        </p:nvGraphicFramePr>
        <p:xfrm>
          <a:off x="505861" y="1458377"/>
          <a:ext cx="10650372" cy="427228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600" b="1" u="none" strike="noStrike" kern="1200" cap="none" spc="0" normalizeH="0" baseline="0" noProof="0">
                          <a:ln>
                            <a:noFill/>
                          </a:ln>
                          <a:solidFill>
                            <a:srgbClr val="FFFFFF"/>
                          </a:solidFill>
                          <a:effectLst/>
                          <a:uLnTx/>
                          <a:uFillTx/>
                          <a:latin typeface="Fira Sans" panose="020B0503050000020004" pitchFamily="34" charset="0"/>
                          <a:cs typeface="Arial" panose="020B0604020202020204" pitchFamily="34" charset="0"/>
                        </a:rPr>
                        <a:t>Essential requirements</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200" b="0" u="none" strike="noStrike" kern="1200" cap="none" spc="0" normalizeH="0" baseline="0" noProof="0">
                          <a:ln>
                            <a:noFill/>
                          </a:ln>
                          <a:solidFill>
                            <a:srgbClr val="2A2A2A"/>
                          </a:solidFill>
                          <a:effectLst/>
                          <a:uLnTx/>
                          <a:uFillTx/>
                          <a:latin typeface="Arial" panose="020B0604020202020204" pitchFamily="34" charset="0"/>
                          <a:cs typeface="Arial" panose="020B0604020202020204" pitchFamily="34" charset="0"/>
                        </a:rPr>
                        <a:t>Take a proactive approach to reduce the impact of mental health-related stigma in the workplace by promoting open and transparent conversations; encouraging employees from all areas, and of all levels, across a variety of forums and mediums to meet with and learn from each other (ref. MHFA)</a:t>
                      </a:r>
                    </a:p>
                    <a:p>
                      <a:pPr marL="285750" indent="-28575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Understand the org’s legal obligations to create and maintain a psychologically healthy workplace</a:t>
                      </a:r>
                    </a:p>
                    <a:p>
                      <a:pPr marL="285750" indent="-28575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Regularly review an</a:t>
                      </a:r>
                      <a:r>
                        <a:rPr lang="en-US" sz="1200">
                          <a:solidFill>
                            <a:srgbClr val="2A2A2A"/>
                          </a:solidFill>
                          <a:latin typeface="Arial" panose="020B0604020202020204" pitchFamily="34" charset="0"/>
                          <a:cs typeface="Arial" panose="020B0604020202020204" pitchFamily="34" charset="0"/>
                        </a:rPr>
                        <a:t>d update policies and procedures relating to mental health ensuring they remain fit for purpose</a:t>
                      </a:r>
                    </a:p>
                    <a:p>
                      <a:pPr marL="285750" indent="-28575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Assess employee needs at recruitment stage, psychosocial risks associated with job roles, and ensure prospective employees are fully verse on the nature of the job role</a:t>
                      </a:r>
                    </a:p>
                    <a:p>
                      <a:pPr marL="285750" indent="-28575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Encourage and support employees to use their voices when embedding new mental wellbeing initiatives</a:t>
                      </a:r>
                    </a:p>
                    <a:p>
                      <a:pPr marL="285750" indent="-28575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Increase comms around healthy </a:t>
                      </a:r>
                      <a:r>
                        <a:rPr lang="en-US" sz="1200" err="1">
                          <a:solidFill>
                            <a:srgbClr val="2A2A2A"/>
                          </a:solidFill>
                          <a:latin typeface="Arial" panose="020B0604020202020204" pitchFamily="34" charset="0"/>
                          <a:cs typeface="Arial" panose="020B0604020202020204" pitchFamily="34" charset="0"/>
                        </a:rPr>
                        <a:t>behaviours</a:t>
                      </a:r>
                      <a:r>
                        <a:rPr lang="en-US" sz="1200">
                          <a:solidFill>
                            <a:srgbClr val="2A2A2A"/>
                          </a:solidFill>
                          <a:latin typeface="Arial" panose="020B0604020202020204" pitchFamily="34" charset="0"/>
                          <a:cs typeface="Arial" panose="020B0604020202020204" pitchFamily="34" charset="0"/>
                        </a:rPr>
                        <a:t> at work to limit the occurrence and impact of presenteeism</a:t>
                      </a:r>
                    </a:p>
                    <a:p>
                      <a:pPr marL="285750" indent="-28575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Create a culture where employees can openly communicate about wellbeing</a:t>
                      </a:r>
                    </a:p>
                    <a:p>
                      <a:pPr marL="285750" indent="-28575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1169296"/>
                  </a:ext>
                </a:extLst>
              </a:tr>
              <a:tr h="370840">
                <a:tc>
                  <a:txBody>
                    <a:bodyPr/>
                    <a:lstStyle/>
                    <a:p>
                      <a:r>
                        <a:rPr lang="en-US" sz="1200" i="1">
                          <a:solidFill>
                            <a:srgbClr val="2A2A2A"/>
                          </a:solidFill>
                          <a:highlight>
                            <a:srgbClr val="FFFF00"/>
                          </a:highlight>
                          <a:latin typeface="Arial" panose="020B0604020202020204" pitchFamily="34" charset="0"/>
                          <a:cs typeface="Arial" panose="020B0604020202020204" pitchFamily="34" charset="0"/>
                        </a:rPr>
                        <a:t>Can you think of any more for your business?</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399424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8237F-1583-DF2B-49C2-AF55E4375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FE799-5E5E-A76D-655D-C2839FFD9272}"/>
              </a:ext>
            </a:extLst>
          </p:cNvPr>
          <p:cNvSpPr>
            <a:spLocks noGrp="1"/>
          </p:cNvSpPr>
          <p:nvPr>
            <p:ph type="title"/>
          </p:nvPr>
        </p:nvSpPr>
        <p:spPr/>
        <p:txBody>
          <a:bodyPr/>
          <a:lstStyle/>
          <a:p>
            <a:r>
              <a:rPr lang="en-US"/>
              <a:t>Information, education, and training</a:t>
            </a:r>
          </a:p>
        </p:txBody>
      </p:sp>
      <p:graphicFrame>
        <p:nvGraphicFramePr>
          <p:cNvPr id="4" name="Table 3">
            <a:extLst>
              <a:ext uri="{FF2B5EF4-FFF2-40B4-BE49-F238E27FC236}">
                <a16:creationId xmlns:a16="http://schemas.microsoft.com/office/drawing/2014/main" id="{B775AB39-9215-409D-658C-A6BE220D7BB6}"/>
              </a:ext>
            </a:extLst>
          </p:cNvPr>
          <p:cNvGraphicFramePr>
            <a:graphicFrameLocks noGrp="1"/>
          </p:cNvGraphicFramePr>
          <p:nvPr>
            <p:extLst>
              <p:ext uri="{D42A27DB-BD31-4B8C-83A1-F6EECF244321}">
                <p14:modId xmlns:p14="http://schemas.microsoft.com/office/powerpoint/2010/main" val="2249655301"/>
              </p:ext>
            </p:extLst>
          </p:nvPr>
        </p:nvGraphicFramePr>
        <p:xfrm>
          <a:off x="505861" y="1838387"/>
          <a:ext cx="10650372" cy="34036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200" b="0" u="none" strike="noStrike" kern="1200" cap="none" spc="0" normalizeH="0" baseline="0" noProof="0">
                          <a:ln>
                            <a:noFill/>
                          </a:ln>
                          <a:solidFill>
                            <a:srgbClr val="2A2A2A"/>
                          </a:solidFill>
                          <a:effectLst/>
                          <a:uLnTx/>
                          <a:uFillTx/>
                          <a:latin typeface="Arial" panose="020B0604020202020204" pitchFamily="34" charset="0"/>
                          <a:cs typeface="Arial" panose="020B0604020202020204" pitchFamily="34" charset="0"/>
                        </a:rPr>
                        <a:t> Ensure mental health training is introduced at onboarding and regularly reviewed at agreed intervals</a:t>
                      </a:r>
                      <a:endParaRPr lang="en-US" sz="1200">
                        <a:solidFill>
                          <a:srgbClr val="2A2A2A"/>
                        </a:solidFill>
                        <a:latin typeface="Arial" panose="020B0604020202020204" pitchFamily="34" charset="0"/>
                        <a:cs typeface="Arial" panose="020B0604020202020204" pitchFamily="34" charset="0"/>
                      </a:endParaRP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Ensure information relating to available training is widely communicated through a variety of communication channels and considers the cultural diversity of different staff groups, accessibility of online information, computer literacy and language</a:t>
                      </a:r>
                      <a:br>
                        <a:rPr lang="en-US" sz="1200">
                          <a:solidFill>
                            <a:srgbClr val="2A2A2A"/>
                          </a:solidFill>
                          <a:latin typeface="Arial" panose="020B0604020202020204" pitchFamily="34" charset="0"/>
                          <a:cs typeface="Arial" panose="020B0604020202020204" pitchFamily="34" charset="0"/>
                        </a:rPr>
                      </a:b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Line managers to be aware of all signposting information, how to access it, what purpose the resources serve and to be readily available to share this information in an accessible, timely, and appropriate manner with all employees as needed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Line managers to receive mental health training including Mental Health First Aid, spotting the signs of ill mental health, and support and signposting training to equip them with the skill set to manage sensitive conversations with confidence (MHFA England)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 Employees to receive mental wellbeing training that is specific to their area of work</a:t>
                      </a: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Ensure employees and managers have access to support, to help them manage their own wellbeing when supporting other</a:t>
                      </a:r>
                    </a:p>
                  </a:txBody>
                  <a:tcPr/>
                </a:tc>
                <a:extLst>
                  <a:ext uri="{0D108BD9-81ED-4DB2-BD59-A6C34878D82A}">
                    <a16:rowId xmlns:a16="http://schemas.microsoft.com/office/drawing/2014/main" val="2739169976"/>
                  </a:ext>
                </a:extLst>
              </a:tr>
              <a:tr h="370840">
                <a:tc>
                  <a:txBody>
                    <a:bodyPr/>
                    <a:lstStyle/>
                    <a:p>
                      <a:r>
                        <a:rPr lang="en-US" sz="1200" i="1">
                          <a:solidFill>
                            <a:srgbClr val="2A2A2A"/>
                          </a:solidFill>
                          <a:highlight>
                            <a:srgbClr val="FFFF00"/>
                          </a:highlight>
                          <a:latin typeface="Arial" panose="020B0604020202020204" pitchFamily="34" charset="0"/>
                          <a:cs typeface="Arial" panose="020B0604020202020204" pitchFamily="34" charset="0"/>
                        </a:rPr>
                        <a:t>Can you think of any more for your business? Remove or adapt the above to fit your business needs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A125106E-3493-9500-A8C1-C910A5A2A824}"/>
              </a:ext>
            </a:extLst>
          </p:cNvPr>
          <p:cNvSpPr>
            <a:spLocks noGrp="1"/>
          </p:cNvSpPr>
          <p:nvPr>
            <p:ph type="body" sz="quarter" idx="12"/>
          </p:nvPr>
        </p:nvSpPr>
        <p:spPr>
          <a:xfrm>
            <a:off x="505694" y="1217709"/>
            <a:ext cx="10956925" cy="304800"/>
          </a:xfrm>
        </p:spPr>
        <p:txBody>
          <a:bodyPr/>
          <a:lstStyle/>
          <a:p>
            <a:r>
              <a:rPr lang="en-US"/>
              <a:t>Mental wellbeing</a:t>
            </a:r>
          </a:p>
        </p:txBody>
      </p:sp>
    </p:spTree>
    <p:extLst>
      <p:ext uri="{BB962C8B-B14F-4D97-AF65-F5344CB8AC3E}">
        <p14:creationId xmlns:p14="http://schemas.microsoft.com/office/powerpoint/2010/main" val="309424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78E8-4A3D-58FC-61D0-F893DC027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E0875-9DB2-C7B5-F6D5-D4A1D8BFC490}"/>
              </a:ext>
            </a:extLst>
          </p:cNvPr>
          <p:cNvSpPr>
            <a:spLocks noGrp="1"/>
          </p:cNvSpPr>
          <p:nvPr>
            <p:ph type="title"/>
          </p:nvPr>
        </p:nvSpPr>
        <p:spPr/>
        <p:txBody>
          <a:bodyPr/>
          <a:lstStyle/>
          <a:p>
            <a:r>
              <a:rPr lang="en-US"/>
              <a:t>How do we achieve this?</a:t>
            </a:r>
          </a:p>
        </p:txBody>
      </p:sp>
      <p:graphicFrame>
        <p:nvGraphicFramePr>
          <p:cNvPr id="4" name="Table 3">
            <a:extLst>
              <a:ext uri="{FF2B5EF4-FFF2-40B4-BE49-F238E27FC236}">
                <a16:creationId xmlns:a16="http://schemas.microsoft.com/office/drawing/2014/main" id="{0B1BB63F-E86E-0989-B6EA-151876EDE3AA}"/>
              </a:ext>
            </a:extLst>
          </p:cNvPr>
          <p:cNvGraphicFramePr>
            <a:graphicFrameLocks noGrp="1"/>
          </p:cNvGraphicFramePr>
          <p:nvPr>
            <p:extLst>
              <p:ext uri="{D42A27DB-BD31-4B8C-83A1-F6EECF244321}">
                <p14:modId xmlns:p14="http://schemas.microsoft.com/office/powerpoint/2010/main" val="1328663206"/>
              </p:ext>
            </p:extLst>
          </p:nvPr>
        </p:nvGraphicFramePr>
        <p:xfrm>
          <a:off x="505861" y="1727200"/>
          <a:ext cx="10650372" cy="423672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200" b="0" u="none" strike="noStrike" kern="1200" cap="none" spc="0" normalizeH="0" baseline="0" noProof="0">
                          <a:ln>
                            <a:noFill/>
                          </a:ln>
                          <a:solidFill>
                            <a:srgbClr val="2A2A2A"/>
                          </a:solidFill>
                          <a:effectLst/>
                          <a:uLnTx/>
                          <a:uFillTx/>
                          <a:latin typeface="Arial" panose="020B0604020202020204" pitchFamily="34" charset="0"/>
                          <a:cs typeface="Arial" panose="020B0604020202020204" pitchFamily="34" charset="0"/>
                        </a:rPr>
                        <a:t>Review and implement legal obligations for mental health at work </a:t>
                      </a:r>
                      <a:endParaRPr lang="en-US" sz="1200">
                        <a:solidFill>
                          <a:srgbClr val="2A2A2A"/>
                        </a:solidFill>
                        <a:latin typeface="Arial" panose="020B0604020202020204" pitchFamily="34" charset="0"/>
                        <a:cs typeface="Arial" panose="020B0604020202020204" pitchFamily="34" charset="0"/>
                      </a:endParaRP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Create review process for policies and procedures relating to mental health at work to ensure they remain fit for purpose</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Amend recruitment process to include: assessment of employee needs, pre-placement medicals (opt in), review of psychosocial risks associated with job roles to ensure prospective employees are fully versed on the nature of the job</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Conduct regular employee surveys and focus groups across the </a:t>
                      </a:r>
                      <a:r>
                        <a:rPr lang="en-US" sz="1200" err="1">
                          <a:solidFill>
                            <a:srgbClr val="2A2A2A"/>
                          </a:solidFill>
                          <a:latin typeface="Arial" panose="020B0604020202020204" pitchFamily="34" charset="0"/>
                          <a:cs typeface="Arial" panose="020B0604020202020204" pitchFamily="34" charset="0"/>
                        </a:rPr>
                        <a:t>organisation</a:t>
                      </a:r>
                      <a:r>
                        <a:rPr lang="en-US" sz="1200">
                          <a:solidFill>
                            <a:srgbClr val="2A2A2A"/>
                          </a:solidFill>
                          <a:latin typeface="Arial" panose="020B0604020202020204" pitchFamily="34" charset="0"/>
                          <a:cs typeface="Arial" panose="020B0604020202020204" pitchFamily="34" charset="0"/>
                        </a:rPr>
                        <a:t> to collect ongoing data on the mental health status of the business</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Executive team pledge to actively reduce the stigma around mental health</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Improve the perception of mental health in the workplace by tackling the stigma associated with this through training and awareness raising initiatives</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Provide manager- specific mental health training (to include extensive knowledge of signposting, mental health first aid training, spotting the signs in your teams, use of Thrive Plans, active listening and empathetic communication)</a:t>
                      </a:r>
                    </a:p>
                  </a:txBody>
                  <a:tcPr/>
                </a:tc>
                <a:extLst>
                  <a:ext uri="{0D108BD9-81ED-4DB2-BD59-A6C34878D82A}">
                    <a16:rowId xmlns:a16="http://schemas.microsoft.com/office/drawing/2014/main" val="32405460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Create campaigns and events to support mental wellbeing using the mental health calendars provided by leading  charities such as Mind, Time to Change, and Mental Health UK</a:t>
                      </a:r>
                    </a:p>
                  </a:txBody>
                  <a:tcPr/>
                </a:tc>
                <a:extLst>
                  <a:ext uri="{0D108BD9-81ED-4DB2-BD59-A6C34878D82A}">
                    <a16:rowId xmlns:a16="http://schemas.microsoft.com/office/drawing/2014/main" val="145077367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Create and implement tools to limit the impact of stress in the workplace. </a:t>
                      </a:r>
                      <a:r>
                        <a:rPr lang="en-US" sz="1200" b="1">
                          <a:solidFill>
                            <a:srgbClr val="2A2A2A"/>
                          </a:solidFill>
                          <a:latin typeface="Arial" panose="020B0604020202020204" pitchFamily="34" charset="0"/>
                          <a:cs typeface="Arial" panose="020B0604020202020204" pitchFamily="34" charset="0"/>
                        </a:rPr>
                        <a:t>Tip: </a:t>
                      </a:r>
                      <a:r>
                        <a:rPr lang="en-US" sz="1200" b="1">
                          <a:solidFill>
                            <a:srgbClr val="2A2A2A"/>
                          </a:solidFill>
                          <a:latin typeface="Arial" panose="020B0604020202020204" pitchFamily="34" charset="0"/>
                          <a:cs typeface="Arial" panose="020B0604020202020204" pitchFamily="34" charset="0"/>
                          <a:hlinkClick r:id="rId3"/>
                        </a:rPr>
                        <a:t>Personify Health </a:t>
                      </a:r>
                      <a:r>
                        <a:rPr lang="en-US" sz="1200" b="1">
                          <a:solidFill>
                            <a:srgbClr val="2A2A2A"/>
                          </a:solidFill>
                          <a:latin typeface="Arial" panose="020B0604020202020204" pitchFamily="34" charset="0"/>
                          <a:cs typeface="Arial" panose="020B0604020202020204" pitchFamily="34" charset="0"/>
                        </a:rPr>
                        <a:t>is the industry’s first </a:t>
                      </a:r>
                      <a:r>
                        <a:rPr lang="en-US" sz="1200" b="1" err="1">
                          <a:solidFill>
                            <a:srgbClr val="2A2A2A"/>
                          </a:solidFill>
                          <a:latin typeface="Arial" panose="020B0604020202020204" pitchFamily="34" charset="0"/>
                          <a:cs typeface="Arial" panose="020B0604020202020204" pitchFamily="34" charset="0"/>
                        </a:rPr>
                        <a:t>personalised</a:t>
                      </a:r>
                      <a:r>
                        <a:rPr lang="en-US" sz="1200" b="1">
                          <a:solidFill>
                            <a:srgbClr val="2A2A2A"/>
                          </a:solidFill>
                          <a:latin typeface="Arial" panose="020B0604020202020204" pitchFamily="34" charset="0"/>
                          <a:cs typeface="Arial" panose="020B0604020202020204" pitchFamily="34" charset="0"/>
                        </a:rPr>
                        <a:t> health platform that combines health, wellbeing, and navigation solutions to help empower and engage employees.</a:t>
                      </a:r>
                    </a:p>
                  </a:txBody>
                  <a:tcPr/>
                </a:tc>
                <a:extLst>
                  <a:ext uri="{0D108BD9-81ED-4DB2-BD59-A6C34878D82A}">
                    <a16:rowId xmlns:a16="http://schemas.microsoft.com/office/drawing/2014/main" val="2147316091"/>
                  </a:ext>
                </a:extLst>
              </a:tr>
              <a:tr h="370840">
                <a:tc>
                  <a:txBody>
                    <a:bodyPr/>
                    <a:lstStyle/>
                    <a:p>
                      <a:r>
                        <a:rPr lang="en-US" sz="1200" i="1">
                          <a:solidFill>
                            <a:srgbClr val="2A2A2A"/>
                          </a:solidFill>
                          <a:highlight>
                            <a:srgbClr val="FFFF00"/>
                          </a:highlight>
                          <a:latin typeface="Arial" panose="020B0604020202020204" pitchFamily="34" charset="0"/>
                          <a:cs typeface="Arial" panose="020B0604020202020204" pitchFamily="34" charset="0"/>
                        </a:rPr>
                        <a:t>Can you think of any more for your business? Remove or adapt the above to fit your business needs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DF176A98-E400-1718-5B4C-826396ABCDCB}"/>
              </a:ext>
            </a:extLst>
          </p:cNvPr>
          <p:cNvSpPr>
            <a:spLocks noGrp="1"/>
          </p:cNvSpPr>
          <p:nvPr>
            <p:ph type="body" sz="quarter" idx="12"/>
          </p:nvPr>
        </p:nvSpPr>
        <p:spPr>
          <a:xfrm>
            <a:off x="505694" y="1217709"/>
            <a:ext cx="10956925" cy="304800"/>
          </a:xfrm>
        </p:spPr>
        <p:txBody>
          <a:bodyPr/>
          <a:lstStyle/>
          <a:p>
            <a:r>
              <a:rPr lang="en-US"/>
              <a:t>Mental wellbeing</a:t>
            </a:r>
          </a:p>
        </p:txBody>
      </p:sp>
    </p:spTree>
    <p:extLst>
      <p:ext uri="{BB962C8B-B14F-4D97-AF65-F5344CB8AC3E}">
        <p14:creationId xmlns:p14="http://schemas.microsoft.com/office/powerpoint/2010/main" val="207514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26107-D776-E0D8-9DBF-FAB331C3FD1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14AD55C-198D-A43E-0144-9E3C91807497}"/>
              </a:ext>
            </a:extLst>
          </p:cNvPr>
          <p:cNvSpPr>
            <a:spLocks noGrp="1"/>
          </p:cNvSpPr>
          <p:nvPr>
            <p:ph type="title"/>
          </p:nvPr>
        </p:nvSpPr>
        <p:spPr>
          <a:xfrm>
            <a:off x="3269106" y="2575805"/>
            <a:ext cx="7754736" cy="2442238"/>
          </a:xfrm>
        </p:spPr>
        <p:txBody>
          <a:bodyPr/>
          <a:lstStyle/>
          <a:p>
            <a:pPr>
              <a:lnSpc>
                <a:spcPts val="9000"/>
              </a:lnSpc>
            </a:pPr>
            <a:r>
              <a:rPr lang="en-US"/>
              <a:t>Physical wellbeing</a:t>
            </a:r>
          </a:p>
        </p:txBody>
      </p:sp>
      <p:sp>
        <p:nvSpPr>
          <p:cNvPr id="12" name="Title 4">
            <a:extLst>
              <a:ext uri="{FF2B5EF4-FFF2-40B4-BE49-F238E27FC236}">
                <a16:creationId xmlns:a16="http://schemas.microsoft.com/office/drawing/2014/main" id="{0A90D023-ACC0-5594-8E0F-62DCCBB1379F}"/>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en-US" sz="9000" b="0" i="0">
                <a:solidFill>
                  <a:schemeClr val="accent5"/>
                </a:solidFill>
                <a:latin typeface="Fira Sans Medium" panose="020B0503050000020004" pitchFamily="34" charset="0"/>
              </a:rPr>
              <a:t>03</a:t>
            </a:r>
          </a:p>
        </p:txBody>
      </p:sp>
      <p:sp>
        <p:nvSpPr>
          <p:cNvPr id="2" name="Subtitle 4">
            <a:extLst>
              <a:ext uri="{FF2B5EF4-FFF2-40B4-BE49-F238E27FC236}">
                <a16:creationId xmlns:a16="http://schemas.microsoft.com/office/drawing/2014/main" id="{D911315B-63F6-50E8-AB35-A704A85662D9}"/>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272389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D9AC9-1118-9444-3597-D7BB90848C1F}"/>
            </a:ext>
          </a:extLst>
        </p:cNvPr>
        <p:cNvGrpSpPr/>
        <p:nvPr/>
      </p:nvGrpSpPr>
      <p:grpSpPr>
        <a:xfrm>
          <a:off x="0" y="0"/>
          <a:ext cx="0" cy="0"/>
          <a:chOff x="0" y="0"/>
          <a:chExt cx="0" cy="0"/>
        </a:xfrm>
      </p:grpSpPr>
      <p:pic>
        <p:nvPicPr>
          <p:cNvPr id="7" name="Picture 6" descr="Women jogging">
            <a:extLst>
              <a:ext uri="{FF2B5EF4-FFF2-40B4-BE49-F238E27FC236}">
                <a16:creationId xmlns:a16="http://schemas.microsoft.com/office/drawing/2014/main" id="{BA5B0552-DE87-F233-DC78-B035CF7241FC}"/>
              </a:ext>
            </a:extLst>
          </p:cNvPr>
          <p:cNvPicPr>
            <a:picLocks noChangeAspect="1"/>
          </p:cNvPicPr>
          <p:nvPr/>
        </p:nvPicPr>
        <p:blipFill>
          <a:blip r:embed="rId3"/>
          <a:srcRect/>
          <a:stretch/>
        </p:blipFill>
        <p:spPr>
          <a:xfrm>
            <a:off x="0" y="0"/>
            <a:ext cx="12191999" cy="7555910"/>
          </a:xfrm>
          <a:prstGeom prst="rect">
            <a:avLst/>
          </a:prstGeom>
        </p:spPr>
      </p:pic>
      <p:sp>
        <p:nvSpPr>
          <p:cNvPr id="8" name="Graphic 8">
            <a:extLst>
              <a:ext uri="{FF2B5EF4-FFF2-40B4-BE49-F238E27FC236}">
                <a16:creationId xmlns:a16="http://schemas.microsoft.com/office/drawing/2014/main" id="{38571463-C9B4-53E6-1AD6-18BFBFD8A44D}"/>
              </a:ext>
            </a:extLst>
          </p:cNvPr>
          <p:cNvSpPr/>
          <p:nvPr/>
        </p:nvSpPr>
        <p:spPr>
          <a:xfrm>
            <a:off x="1172002" y="626258"/>
            <a:ext cx="3703228" cy="450202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619817C6-2773-F2BD-76D7-173982DBDDD6}"/>
              </a:ext>
            </a:extLst>
          </p:cNvPr>
          <p:cNvSpPr/>
          <p:nvPr/>
        </p:nvSpPr>
        <p:spPr>
          <a:xfrm>
            <a:off x="6047232" y="1085088"/>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793FE75-C0DF-A05E-0677-203404A06FE0}"/>
              </a:ext>
            </a:extLst>
          </p:cNvPr>
          <p:cNvSpPr txBox="1"/>
          <p:nvPr/>
        </p:nvSpPr>
        <p:spPr>
          <a:xfrm>
            <a:off x="6510527" y="2438734"/>
            <a:ext cx="4201015" cy="3513013"/>
          </a:xfrm>
          <a:prstGeom prst="rect">
            <a:avLst/>
          </a:prstGeom>
          <a:noFill/>
        </p:spPr>
        <p:txBody>
          <a:bodyPr wrap="square">
            <a:spAutoFit/>
          </a:bodyPr>
          <a:lstStyle/>
          <a:p>
            <a:pPr algn="ctr">
              <a:lnSpc>
                <a:spcPts val="3000"/>
              </a:lnSpc>
            </a:pPr>
            <a:r>
              <a:rPr lang="en-US" sz="11500" b="1">
                <a:solidFill>
                  <a:schemeClr val="accent1"/>
                </a:solidFill>
                <a:latin typeface="Fira Sans Medium" panose="020B0503050000020004" pitchFamily="34" charset="0"/>
              </a:rPr>
              <a:t>“</a:t>
            </a:r>
          </a:p>
          <a:p>
            <a:pPr algn="ctr">
              <a:lnSpc>
                <a:spcPts val="3000"/>
              </a:lnSpc>
            </a:pPr>
            <a:r>
              <a:rPr lang="en-US" sz="2800" b="1">
                <a:solidFill>
                  <a:schemeClr val="accent1"/>
                </a:solidFill>
                <a:latin typeface="Fira Sans Medium" panose="020B0503050000020004" pitchFamily="34" charset="0"/>
              </a:rPr>
              <a:t>Worldwide, 1 in 3 women and 1 in 4 men do not do enough physical activity to </a:t>
            </a:r>
          </a:p>
          <a:p>
            <a:pPr algn="ctr">
              <a:lnSpc>
                <a:spcPts val="3000"/>
              </a:lnSpc>
            </a:pPr>
            <a:r>
              <a:rPr lang="en-US" sz="2800" b="1">
                <a:solidFill>
                  <a:schemeClr val="accent1"/>
                </a:solidFill>
                <a:latin typeface="Fira Sans Medium" panose="020B0503050000020004" pitchFamily="34" charset="0"/>
              </a:rPr>
              <a:t>stay healthy.</a:t>
            </a:r>
          </a:p>
          <a:p>
            <a:pPr algn="ctr">
              <a:lnSpc>
                <a:spcPts val="3000"/>
              </a:lnSpc>
            </a:pPr>
            <a:endParaRPr lang="en-US" sz="2300">
              <a:solidFill>
                <a:schemeClr val="accent1"/>
              </a:solidFill>
              <a:latin typeface="Fira Sans Medium" panose="020B0503050000020004" pitchFamily="34" charset="0"/>
            </a:endParaRPr>
          </a:p>
          <a:p>
            <a:pPr algn="ctr">
              <a:lnSpc>
                <a:spcPts val="3000"/>
              </a:lnSpc>
            </a:pPr>
            <a:r>
              <a:rPr lang="en-US" sz="2000">
                <a:solidFill>
                  <a:schemeClr val="accent1"/>
                </a:solidFill>
                <a:latin typeface="Fira Sans Medium" panose="020B0503050000020004" pitchFamily="34" charset="0"/>
              </a:rPr>
              <a:t>World Health Organization</a:t>
            </a:r>
          </a:p>
          <a:p>
            <a:pPr algn="ctr">
              <a:lnSpc>
                <a:spcPts val="3000"/>
              </a:lnSpc>
            </a:pPr>
            <a:r>
              <a:rPr lang="en-US" sz="1600">
                <a:solidFill>
                  <a:schemeClr val="accent1"/>
                </a:solidFill>
                <a:latin typeface="Fira Sans Medium" panose="020B0503050000020004" pitchFamily="34" charset="0"/>
                <a:hlinkClick r:id="rId4"/>
              </a:rPr>
              <a:t>Fact sheet: Physical activity</a:t>
            </a:r>
            <a:endParaRPr lang="en-US" sz="1600">
              <a:solidFill>
                <a:schemeClr val="accent1"/>
              </a:solidFill>
              <a:latin typeface="Fira Sans Medium" panose="020B0503050000020004" pitchFamily="34" charset="0"/>
            </a:endParaRPr>
          </a:p>
        </p:txBody>
      </p:sp>
    </p:spTree>
    <p:extLst>
      <p:ext uri="{BB962C8B-B14F-4D97-AF65-F5344CB8AC3E}">
        <p14:creationId xmlns:p14="http://schemas.microsoft.com/office/powerpoint/2010/main" val="160900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en-US"/>
              <a:t>Physical wellbeing</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p:txBody>
          <a:bodyPr/>
          <a:lstStyle/>
          <a:p>
            <a:r>
              <a:rPr lang="en-US"/>
              <a:t>What is currently available?</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en-US" sz="1400" b="1">
                <a:solidFill>
                  <a:srgbClr val="2A2A2A"/>
                </a:solidFill>
                <a:effectLst/>
                <a:latin typeface="Arial" panose="020B0604020202020204" pitchFamily="34" charset="0"/>
                <a:cs typeface="Arial" panose="020B0604020202020204" pitchFamily="34" charset="0"/>
              </a:rPr>
              <a:t>Current physically wellbeing support in place:</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1</a:t>
            </a:r>
          </a:p>
          <a:p>
            <a:pPr marL="285750" indent="-285750">
              <a:lnSpc>
                <a:spcPct val="20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Item 2</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3</a:t>
            </a:r>
            <a:endParaRPr lang="en-US" sz="1400">
              <a:solidFill>
                <a:srgbClr val="2A2A2A"/>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BF47F0-09BD-448F-B386-7669B3059229}"/>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Note: You should highlight all wellbeing support you currently have in place. This could be things like: Gym discounts, cycle-to-work schemes, Physiotherapy access, Guidance on sleep, mindfulness and stress management</a:t>
            </a:r>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en-US" sz="2400" b="1">
                <a:solidFill>
                  <a:schemeClr val="accent1"/>
                </a:solidFill>
                <a:latin typeface="Fira Sans Medium" panose="020B0503050000020004" pitchFamily="34" charset="0"/>
              </a:rPr>
              <a:t>&lt;Quote from employee about physical health support needed&gt;</a:t>
            </a:r>
          </a:p>
        </p:txBody>
      </p:sp>
    </p:spTree>
    <p:extLst>
      <p:ext uri="{BB962C8B-B14F-4D97-AF65-F5344CB8AC3E}">
        <p14:creationId xmlns:p14="http://schemas.microsoft.com/office/powerpoint/2010/main" val="212343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en-US"/>
              <a:t>Physical wellbeing</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en-US"/>
              <a:t>Key barriers to overcome</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1" y="1884281"/>
            <a:ext cx="6621517" cy="1533561"/>
          </a:xfrm>
          <a:prstGeom prst="rect">
            <a:avLst/>
          </a:prstGeom>
          <a:noFill/>
        </p:spPr>
        <p:txBody>
          <a:bodyPr wrap="square">
            <a:spAutoFit/>
          </a:bodyPr>
          <a:lstStyle/>
          <a:p>
            <a:r>
              <a:rPr lang="en-US" sz="1400" b="1">
                <a:solidFill>
                  <a:srgbClr val="2A2A2A"/>
                </a:solidFill>
                <a:effectLst/>
                <a:latin typeface="Arial" panose="020B0604020202020204" pitchFamily="34" charset="0"/>
                <a:cs typeface="Arial" panose="020B0604020202020204" pitchFamily="34" charset="0"/>
              </a:rPr>
              <a:t>Key physical wellbeing barriers to overcome for employees:</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1</a:t>
            </a:r>
          </a:p>
          <a:p>
            <a:pPr marL="285750" indent="-285750">
              <a:lnSpc>
                <a:spcPct val="20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Item 2</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3</a:t>
            </a:r>
            <a:endParaRPr lang="en-US" sz="1400">
              <a:solidFill>
                <a:srgbClr val="2A2A2A"/>
              </a:solidFill>
              <a:effectLst/>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en-US" sz="2400" b="1">
                <a:solidFill>
                  <a:schemeClr val="accent1"/>
                </a:solidFill>
                <a:latin typeface="Fira Sans Medium" panose="020B0503050000020004" pitchFamily="34" charset="0"/>
              </a:rPr>
              <a:t>&lt;Quote from employee about physical health support needed&gt;</a:t>
            </a:r>
          </a:p>
        </p:txBody>
      </p:sp>
      <p:sp>
        <p:nvSpPr>
          <p:cNvPr id="4" name="Rectangle 3">
            <a:extLst>
              <a:ext uri="{FF2B5EF4-FFF2-40B4-BE49-F238E27FC236}">
                <a16:creationId xmlns:a16="http://schemas.microsoft.com/office/drawing/2014/main" id="{8171B50B-58E2-AB8D-0731-4B00C3A56493}"/>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Note: You should list all barriers to employee physical wellbeing. Think: Poor uptake of cycle to work scheme, desk-based jobs, lack of motivation, lack of time for breaks, little healthy food education</a:t>
            </a:r>
          </a:p>
        </p:txBody>
      </p:sp>
    </p:spTree>
    <p:extLst>
      <p:ext uri="{BB962C8B-B14F-4D97-AF65-F5344CB8AC3E}">
        <p14:creationId xmlns:p14="http://schemas.microsoft.com/office/powerpoint/2010/main" val="324324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p:txBody>
          <a:bodyPr/>
          <a:lstStyle/>
          <a:p>
            <a:r>
              <a:rPr lang="en-US"/>
              <a:t>How can we be role models in physical wellbeing?</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2561810732"/>
              </p:ext>
            </p:extLst>
          </p:nvPr>
        </p:nvGraphicFramePr>
        <p:xfrm>
          <a:off x="505861" y="1458377"/>
          <a:ext cx="10650372" cy="37592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600" b="1"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Essential requirements for MSK</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200" b="0" u="none" strike="noStrike" kern="1200" cap="none" spc="0" normalizeH="0" baseline="0" noProof="0">
                          <a:ln>
                            <a:noFill/>
                          </a:ln>
                          <a:solidFill>
                            <a:srgbClr val="2A2A2A"/>
                          </a:solidFill>
                          <a:effectLst/>
                          <a:uLnTx/>
                          <a:uFillTx/>
                          <a:latin typeface="Arial" panose="020B0604020202020204" pitchFamily="34" charset="0"/>
                          <a:cs typeface="Arial" panose="020B0604020202020204" pitchFamily="34" charset="0"/>
                        </a:rPr>
                        <a:t>Include questions on Musculoskeletal health (MSK) in employee surveys and </a:t>
                      </a:r>
                      <a:r>
                        <a:rPr kumimoji="0" lang="en-US" sz="1200" b="0" u="none" strike="noStrike" kern="1200" cap="none" spc="0" normalizeH="0" baseline="0" noProof="0" err="1">
                          <a:ln>
                            <a:noFill/>
                          </a:ln>
                          <a:solidFill>
                            <a:srgbClr val="2A2A2A"/>
                          </a:solidFill>
                          <a:effectLst/>
                          <a:uLnTx/>
                          <a:uFillTx/>
                          <a:latin typeface="Arial" panose="020B0604020202020204" pitchFamily="34" charset="0"/>
                          <a:cs typeface="Arial" panose="020B0604020202020204" pitchFamily="34" charset="0"/>
                        </a:rPr>
                        <a:t>analyse</a:t>
                      </a:r>
                      <a:r>
                        <a:rPr kumimoji="0" lang="en-US" sz="1200" b="0" u="none" strike="noStrike" kern="1200" cap="none" spc="0" normalizeH="0" baseline="0" noProof="0">
                          <a:ln>
                            <a:noFill/>
                          </a:ln>
                          <a:solidFill>
                            <a:srgbClr val="2A2A2A"/>
                          </a:solidFill>
                          <a:effectLst/>
                          <a:uLnTx/>
                          <a:uFillTx/>
                          <a:latin typeface="Arial" panose="020B0604020202020204" pitchFamily="34" charset="0"/>
                          <a:cs typeface="Arial" panose="020B0604020202020204" pitchFamily="34" charset="0"/>
                        </a:rPr>
                        <a:t> data on sickness leave due to MSK</a:t>
                      </a: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Encourage and support open conversations to enable early reporting and solution-finding to enable employees to stay in work</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Run regular training sessions on the importance of MSK health and physical activity and how to maintain it, the risk factors for MSK, including equipment and processes</a:t>
                      </a: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Provide clear communication on how to access OH support (to include desk assessment, spinal/posture assessment and MSK risk assessment)</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Access and communicate external resources to help employees stay in work e.g., government funding</a:t>
                      </a: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Review individual needs and make reasonable adjustments and adaptations to their work</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Educate on the links between MSK health and mental health</a:t>
                      </a: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116929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Ensure training, training materials and supporting information are readily available</a:t>
                      </a:r>
                    </a:p>
                  </a:txBody>
                  <a:tcPr/>
                </a:tc>
                <a:extLst>
                  <a:ext uri="{0D108BD9-81ED-4DB2-BD59-A6C34878D82A}">
                    <a16:rowId xmlns:a16="http://schemas.microsoft.com/office/drawing/2014/main" val="2699863538"/>
                  </a:ext>
                </a:extLst>
              </a:tr>
              <a:tr h="370840">
                <a:tc>
                  <a:txBody>
                    <a:bodyPr/>
                    <a:lstStyle/>
                    <a:p>
                      <a:r>
                        <a:rPr lang="en-US" sz="1200" i="1" dirty="0">
                          <a:solidFill>
                            <a:srgbClr val="2A2A2A"/>
                          </a:solidFill>
                          <a:highlight>
                            <a:srgbClr val="FFFF00"/>
                          </a:highlight>
                          <a:latin typeface="Arial" panose="020B0604020202020204" pitchFamily="34" charset="0"/>
                          <a:cs typeface="Arial" panose="020B0604020202020204" pitchFamily="34" charset="0"/>
                        </a:rPr>
                        <a:t>Can you think of any more for your business?</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22508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p:txBody>
          <a:bodyPr/>
          <a:lstStyle/>
          <a:p>
            <a:r>
              <a:rPr lang="en-US"/>
              <a:t>How can we be role models in physical wellbeing?</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2741324359"/>
              </p:ext>
            </p:extLst>
          </p:nvPr>
        </p:nvGraphicFramePr>
        <p:xfrm>
          <a:off x="505861" y="1458377"/>
          <a:ext cx="10650372" cy="37592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600" b="1"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Essential requirements for physical activity, nutrition, and healthy weight support</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200" b="0" u="none" strike="noStrike" kern="1200" cap="none" spc="0" normalizeH="0" baseline="0" noProof="0" dirty="0">
                          <a:ln>
                            <a:noFill/>
                          </a:ln>
                          <a:solidFill>
                            <a:srgbClr val="2A2A2A"/>
                          </a:solidFill>
                          <a:effectLst/>
                          <a:uLnTx/>
                          <a:uFillTx/>
                          <a:latin typeface="Arial" panose="020B0604020202020204" pitchFamily="34" charset="0"/>
                          <a:cs typeface="Arial" panose="020B0604020202020204" pitchFamily="34" charset="0"/>
                        </a:rPr>
                        <a:t> Include questions on Physical Activity, Nutrition, and weight management in employee surveys (including asking about barriers to wellbeing)</a:t>
                      </a:r>
                      <a:endParaRPr lang="en-US" sz="1200" dirty="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Showcase the ways that your </a:t>
                      </a:r>
                      <a:r>
                        <a:rPr lang="en-US" sz="1200" dirty="0" err="1">
                          <a:solidFill>
                            <a:srgbClr val="2A2A2A"/>
                          </a:solidFill>
                          <a:latin typeface="Arial" panose="020B0604020202020204" pitchFamily="34" charset="0"/>
                          <a:cs typeface="Arial" panose="020B0604020202020204" pitchFamily="34" charset="0"/>
                        </a:rPr>
                        <a:t>organisation</a:t>
                      </a:r>
                      <a:r>
                        <a:rPr lang="en-US" sz="1200" dirty="0">
                          <a:solidFill>
                            <a:srgbClr val="2A2A2A"/>
                          </a:solidFill>
                          <a:latin typeface="Arial" panose="020B0604020202020204" pitchFamily="34" charset="0"/>
                          <a:cs typeface="Arial" panose="020B0604020202020204" pitchFamily="34" charset="0"/>
                        </a:rPr>
                        <a:t> champions physical activity, healthy eating and evidence-based weight management</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effectLst/>
                          <a:latin typeface="Arial" panose="020B0604020202020204" pitchFamily="34" charset="0"/>
                          <a:cs typeface="Arial" panose="020B0604020202020204" pitchFamily="34" charset="0"/>
                        </a:rPr>
                        <a:t> Communicate the importance of physical activity, healthier eating and healthier weight to employees</a:t>
                      </a:r>
                      <a:endParaRPr lang="en-US" sz="1200" dirty="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Work with employees to think about how the workplace can support them to achieve and maintain a healthy weight</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effectLst/>
                          <a:latin typeface="Arial" panose="020B0604020202020204" pitchFamily="34" charset="0"/>
                          <a:cs typeface="Arial" panose="020B0604020202020204" pitchFamily="34" charset="0"/>
                        </a:rPr>
                        <a:t> Create an environment and culture that supports physical activity, healthy eating and healthier weight</a:t>
                      </a:r>
                      <a:endParaRPr lang="en-US" sz="1200" dirty="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Consider responsibilities under health and safety legislation, as well as benchmarking against other </a:t>
                      </a:r>
                      <a:r>
                        <a:rPr lang="en-US" sz="1200" dirty="0" err="1">
                          <a:solidFill>
                            <a:srgbClr val="2A2A2A"/>
                          </a:solidFill>
                          <a:latin typeface="Arial" panose="020B0604020202020204" pitchFamily="34" charset="0"/>
                          <a:cs typeface="Arial" panose="020B0604020202020204" pitchFamily="34" charset="0"/>
                        </a:rPr>
                        <a:t>organiastions</a:t>
                      </a:r>
                      <a:r>
                        <a:rPr lang="en-US" sz="1200" dirty="0">
                          <a:solidFill>
                            <a:srgbClr val="2A2A2A"/>
                          </a:solidFill>
                          <a:latin typeface="Arial" panose="020B0604020202020204" pitchFamily="34" charset="0"/>
                          <a:cs typeface="Arial" panose="020B0604020202020204" pitchFamily="34" charset="0"/>
                        </a:rPr>
                        <a:t> to promote physical activity and access to healthier food and drink options</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effectLst/>
                          <a:latin typeface="Arial" panose="020B0604020202020204" pitchFamily="34" charset="0"/>
                          <a:cs typeface="Arial" panose="020B0604020202020204" pitchFamily="34" charset="0"/>
                        </a:rPr>
                        <a:t> Include training on communication skills around conversations about physical activity, nutrition and weight issues</a:t>
                      </a:r>
                      <a:endParaRPr lang="en-US" sz="1200" dirty="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116929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Empower employees and managers to challenge the stigma of obesity in the workplace</a:t>
                      </a:r>
                    </a:p>
                  </a:txBody>
                  <a:tcPr/>
                </a:tc>
                <a:extLst>
                  <a:ext uri="{0D108BD9-81ED-4DB2-BD59-A6C34878D82A}">
                    <a16:rowId xmlns:a16="http://schemas.microsoft.com/office/drawing/2014/main" val="2699863538"/>
                  </a:ext>
                </a:extLst>
              </a:tr>
              <a:tr h="370840">
                <a:tc>
                  <a:txBody>
                    <a:bodyPr/>
                    <a:lstStyle/>
                    <a:p>
                      <a:r>
                        <a:rPr lang="en-US" sz="1200" i="1" dirty="0">
                          <a:solidFill>
                            <a:srgbClr val="2A2A2A"/>
                          </a:solidFill>
                          <a:highlight>
                            <a:srgbClr val="FFFF00"/>
                          </a:highlight>
                          <a:latin typeface="Arial" panose="020B0604020202020204" pitchFamily="34" charset="0"/>
                          <a:cs typeface="Arial" panose="020B0604020202020204" pitchFamily="34" charset="0"/>
                        </a:rPr>
                        <a:t>Can you think of any more for your business?</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144451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76B88-8ABF-357B-DCA1-EA10FB5382A8}"/>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2CDE1BE0-76A4-3688-4DB5-8F84692BB6B1}"/>
              </a:ext>
            </a:extLst>
          </p:cNvPr>
          <p:cNvSpPr/>
          <p:nvPr/>
        </p:nvSpPr>
        <p:spPr>
          <a:xfrm>
            <a:off x="556182" y="1547620"/>
            <a:ext cx="11085922" cy="4504390"/>
          </a:xfrm>
          <a:prstGeom prst="roundRect">
            <a:avLst>
              <a:gd name="adj" fmla="val 4772"/>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7699D-F459-F0EE-7FFB-039965504966}"/>
              </a:ext>
            </a:extLst>
          </p:cNvPr>
          <p:cNvSpPr>
            <a:spLocks noGrp="1"/>
          </p:cNvSpPr>
          <p:nvPr>
            <p:ph type="title"/>
          </p:nvPr>
        </p:nvSpPr>
        <p:spPr>
          <a:xfrm>
            <a:off x="505861" y="611248"/>
            <a:ext cx="9580819" cy="1189272"/>
          </a:xfrm>
        </p:spPr>
        <p:txBody>
          <a:bodyPr>
            <a:noAutofit/>
          </a:bodyPr>
          <a:lstStyle/>
          <a:p>
            <a:r>
              <a:rPr lang="en-US" b="0">
                <a:solidFill>
                  <a:schemeClr val="accent2"/>
                </a:solidFill>
                <a:latin typeface="Fira Sans Medium" panose="020B0503050000020004" pitchFamily="34" charset="0"/>
              </a:rPr>
              <a:t>Foreword</a:t>
            </a:r>
            <a:endParaRPr lang="en-US"/>
          </a:p>
        </p:txBody>
      </p:sp>
      <p:sp>
        <p:nvSpPr>
          <p:cNvPr id="162" name="TextBox 161">
            <a:extLst>
              <a:ext uri="{FF2B5EF4-FFF2-40B4-BE49-F238E27FC236}">
                <a16:creationId xmlns:a16="http://schemas.microsoft.com/office/drawing/2014/main" id="{85CEEAC3-16CF-268B-80B7-EA37DEDC333D}"/>
              </a:ext>
            </a:extLst>
          </p:cNvPr>
          <p:cNvSpPr txBox="1"/>
          <p:nvPr/>
        </p:nvSpPr>
        <p:spPr>
          <a:xfrm>
            <a:off x="956423" y="3091358"/>
            <a:ext cx="9410735" cy="2677656"/>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Being a responsible </a:t>
            </a:r>
            <a:r>
              <a:rPr lang="en-US" sz="1400" dirty="0" err="1">
                <a:effectLst/>
                <a:latin typeface="Arial" panose="020B0604020202020204" pitchFamily="34" charset="0"/>
                <a:cs typeface="Arial" panose="020B0604020202020204" pitchFamily="34" charset="0"/>
              </a:rPr>
              <a:t>organisation</a:t>
            </a:r>
            <a:r>
              <a:rPr lang="en-US" sz="1400" dirty="0">
                <a:effectLst/>
                <a:latin typeface="Arial" panose="020B0604020202020204" pitchFamily="34" charset="0"/>
                <a:cs typeface="Arial" panose="020B0604020202020204" pitchFamily="34" charset="0"/>
              </a:rPr>
              <a:t> that invests in its people, is essential to creating happy and healthy environments in which employees can succeed.</a:t>
            </a:r>
          </a:p>
          <a:p>
            <a:endParaRPr lang="en-US" sz="1400" dirty="0">
              <a:effectLst/>
              <a:latin typeface="Arial" panose="020B0604020202020204" pitchFamily="34" charset="0"/>
              <a:cs typeface="Arial" panose="020B0604020202020204" pitchFamily="34" charset="0"/>
            </a:endParaRPr>
          </a:p>
          <a:p>
            <a:r>
              <a:rPr lang="en-US" sz="1400" dirty="0">
                <a:effectLst/>
                <a:latin typeface="Arial" panose="020B0604020202020204" pitchFamily="34" charset="0"/>
                <a:cs typeface="Arial" panose="020B0604020202020204" pitchFamily="34" charset="0"/>
              </a:rPr>
              <a:t>Attracting and retaining the best and the brightest means understanding that employees today are looking for far more than ‘just a pay cheque’. They want more - a sense of belonging and purpose, recognition of their contribution to the </a:t>
            </a:r>
            <a:r>
              <a:rPr lang="en-US" sz="1400" dirty="0" err="1">
                <a:effectLst/>
                <a:latin typeface="Arial" panose="020B0604020202020204" pitchFamily="34" charset="0"/>
                <a:cs typeface="Arial" panose="020B0604020202020204" pitchFamily="34" charset="0"/>
              </a:rPr>
              <a:t>organisation's</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success, and the chance to improve their skills. </a:t>
            </a:r>
            <a:br>
              <a:rPr lang="en-US" sz="1400" dirty="0">
                <a:effectLst/>
                <a:latin typeface="Arial" panose="020B0604020202020204" pitchFamily="34" charset="0"/>
                <a:cs typeface="Arial" panose="020B0604020202020204" pitchFamily="34" charset="0"/>
              </a:rPr>
            </a:b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hlinkClick r:id="rId3"/>
              </a:rPr>
              <a:t>60% </a:t>
            </a:r>
            <a:r>
              <a:rPr lang="en-US" sz="1400" dirty="0">
                <a:effectLst/>
                <a:latin typeface="Arial" panose="020B0604020202020204" pitchFamily="34" charset="0"/>
                <a:cs typeface="Arial" panose="020B0604020202020204" pitchFamily="34" charset="0"/>
              </a:rPr>
              <a:t>of employees feel that doing what they do best in their job is very important. Engaged employees flourish</a:t>
            </a:r>
          </a:p>
          <a:p>
            <a:r>
              <a:rPr lang="en-US" sz="1400" dirty="0">
                <a:effectLst/>
                <a:latin typeface="Arial" panose="020B0604020202020204" pitchFamily="34" charset="0"/>
                <a:cs typeface="Arial" panose="020B0604020202020204" pitchFamily="34" charset="0"/>
              </a:rPr>
              <a:t>in environments that allow their strengths to be leveraged to benefit the </a:t>
            </a:r>
            <a:r>
              <a:rPr lang="en-US" sz="1400" dirty="0" err="1">
                <a:effectLst/>
                <a:latin typeface="Arial" panose="020B0604020202020204" pitchFamily="34" charset="0"/>
                <a:cs typeface="Arial" panose="020B0604020202020204" pitchFamily="34" charset="0"/>
              </a:rPr>
              <a:t>organisation</a:t>
            </a:r>
            <a:r>
              <a:rPr lang="en-US" sz="1400" dirty="0">
                <a:effectLst/>
                <a:latin typeface="Arial" panose="020B0604020202020204" pitchFamily="34" charset="0"/>
                <a:cs typeface="Arial" panose="020B0604020202020204" pitchFamily="34" charset="0"/>
              </a:rPr>
              <a:t> through increased productivity and lower employee turnover.</a:t>
            </a:r>
          </a:p>
          <a:p>
            <a:endParaRPr lang="en-US" sz="1400" dirty="0">
              <a:latin typeface="Arial" panose="020B0604020202020204" pitchFamily="34" charset="0"/>
              <a:cs typeface="Arial" panose="020B0604020202020204" pitchFamily="34" charset="0"/>
            </a:endParaRPr>
          </a:p>
          <a:p>
            <a:r>
              <a:rPr lang="en-US" sz="1400" dirty="0">
                <a:solidFill>
                  <a:srgbClr val="2A2A2A"/>
                </a:solidFill>
                <a:effectLst/>
                <a:highlight>
                  <a:srgbClr val="FFFF00"/>
                </a:highlight>
                <a:latin typeface="Arial" panose="020B0604020202020204" pitchFamily="34" charset="0"/>
                <a:cs typeface="Arial" panose="020B0604020202020204" pitchFamily="34" charset="0"/>
              </a:rPr>
              <a:t>&lt;</a:t>
            </a:r>
            <a:r>
              <a:rPr lang="en-US" sz="1400" dirty="0" err="1">
                <a:solidFill>
                  <a:srgbClr val="2A2A2A"/>
                </a:solidFill>
                <a:highlight>
                  <a:srgbClr val="FFFF00"/>
                </a:highlight>
                <a:latin typeface="Arial" panose="020B0604020202020204" pitchFamily="34" charset="0"/>
                <a:cs typeface="Arial" panose="020B0604020202020204" pitchFamily="34" charset="0"/>
              </a:rPr>
              <a:t>B</a:t>
            </a:r>
            <a:r>
              <a:rPr lang="en-US" sz="1400" dirty="0" err="1">
                <a:solidFill>
                  <a:srgbClr val="2A2A2A"/>
                </a:solidFill>
                <a:effectLst/>
                <a:highlight>
                  <a:srgbClr val="FFFF00"/>
                </a:highlight>
                <a:latin typeface="Arial" panose="020B0604020202020204" pitchFamily="34" charset="0"/>
                <a:cs typeface="Arial" panose="020B0604020202020204" pitchFamily="34" charset="0"/>
              </a:rPr>
              <a:t>usinessname</a:t>
            </a:r>
            <a:r>
              <a:rPr lang="en-US" sz="1400" dirty="0">
                <a:solidFill>
                  <a:srgbClr val="2A2A2A"/>
                </a:solidFill>
                <a:effectLst/>
                <a:highlight>
                  <a:srgbClr val="FFFF00"/>
                </a:highlight>
                <a:latin typeface="Arial" panose="020B0604020202020204" pitchFamily="34" charset="0"/>
                <a:cs typeface="Arial" panose="020B0604020202020204" pitchFamily="34" charset="0"/>
              </a:rPr>
              <a:t>&gt; </a:t>
            </a:r>
            <a:r>
              <a:rPr lang="en-US" sz="1400" dirty="0">
                <a:effectLst/>
                <a:latin typeface="Arial" panose="020B0604020202020204" pitchFamily="34" charset="0"/>
                <a:cs typeface="Arial" panose="020B0604020202020204" pitchFamily="34" charset="0"/>
              </a:rPr>
              <a:t>ensures we are looking after the people who look after the business. </a:t>
            </a:r>
          </a:p>
        </p:txBody>
      </p:sp>
      <p:sp>
        <p:nvSpPr>
          <p:cNvPr id="9" name="TextBox 8">
            <a:extLst>
              <a:ext uri="{FF2B5EF4-FFF2-40B4-BE49-F238E27FC236}">
                <a16:creationId xmlns:a16="http://schemas.microsoft.com/office/drawing/2014/main" id="{27118140-239D-5F0C-3B81-0E9D6F155880}"/>
              </a:ext>
            </a:extLst>
          </p:cNvPr>
          <p:cNvSpPr txBox="1"/>
          <p:nvPr/>
        </p:nvSpPr>
        <p:spPr>
          <a:xfrm>
            <a:off x="956424" y="1888602"/>
            <a:ext cx="9683867" cy="861774"/>
          </a:xfrm>
          <a:prstGeom prst="rect">
            <a:avLst/>
          </a:prstGeom>
          <a:noFill/>
        </p:spPr>
        <p:txBody>
          <a:bodyPr wrap="square">
            <a:spAutoFit/>
          </a:bodyPr>
          <a:lstStyle/>
          <a:p>
            <a:pPr>
              <a:defRPr/>
            </a:pPr>
            <a:r>
              <a:rPr lang="en-US" sz="2500">
                <a:solidFill>
                  <a:srgbClr val="000000"/>
                </a:solidFill>
                <a:latin typeface="Fira Sans Medium" panose="020B0503050000020004" pitchFamily="34" charset="0"/>
              </a:rPr>
              <a:t>Delivering a successful wellbeing strategy for our workforce is key to sustaining our business. </a:t>
            </a:r>
          </a:p>
        </p:txBody>
      </p:sp>
    </p:spTree>
    <p:extLst>
      <p:ext uri="{BB962C8B-B14F-4D97-AF65-F5344CB8AC3E}">
        <p14:creationId xmlns:p14="http://schemas.microsoft.com/office/powerpoint/2010/main" val="139008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ED09-4FB7-162D-F567-C106D4F1A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CFDDF-F7BC-14C6-81BF-45AC6FBE4614}"/>
              </a:ext>
            </a:extLst>
          </p:cNvPr>
          <p:cNvSpPr>
            <a:spLocks noGrp="1"/>
          </p:cNvSpPr>
          <p:nvPr>
            <p:ph type="title"/>
          </p:nvPr>
        </p:nvSpPr>
        <p:spPr/>
        <p:txBody>
          <a:bodyPr/>
          <a:lstStyle/>
          <a:p>
            <a:r>
              <a:rPr lang="en-US"/>
              <a:t>Information, education, and training</a:t>
            </a:r>
          </a:p>
        </p:txBody>
      </p:sp>
      <p:graphicFrame>
        <p:nvGraphicFramePr>
          <p:cNvPr id="4" name="Table 3">
            <a:extLst>
              <a:ext uri="{FF2B5EF4-FFF2-40B4-BE49-F238E27FC236}">
                <a16:creationId xmlns:a16="http://schemas.microsoft.com/office/drawing/2014/main" id="{DC9E9BF7-28F8-7D28-A64A-8939A7253577}"/>
              </a:ext>
            </a:extLst>
          </p:cNvPr>
          <p:cNvGraphicFramePr>
            <a:graphicFrameLocks noGrp="1"/>
          </p:cNvGraphicFramePr>
          <p:nvPr>
            <p:extLst>
              <p:ext uri="{D42A27DB-BD31-4B8C-83A1-F6EECF244321}">
                <p14:modId xmlns:p14="http://schemas.microsoft.com/office/powerpoint/2010/main" val="1433535762"/>
              </p:ext>
            </p:extLst>
          </p:nvPr>
        </p:nvGraphicFramePr>
        <p:xfrm>
          <a:off x="505861" y="1727200"/>
          <a:ext cx="10650372" cy="222504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Importance of physical activity for overall health (to include mental wellbeing, medical health and work performance)</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 Nutrition training (to include link with mental wellbeing, medical health and work performance, nutrition for shift workers etc)</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Evidence-based weight management training</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Reducing the stigma around weight training</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Wellbeing Champion training</a:t>
                      </a:r>
                    </a:p>
                  </a:txBody>
                  <a:tcPr/>
                </a:tc>
                <a:extLst>
                  <a:ext uri="{0D108BD9-81ED-4DB2-BD59-A6C34878D82A}">
                    <a16:rowId xmlns:a16="http://schemas.microsoft.com/office/drawing/2014/main" val="1372587545"/>
                  </a:ext>
                </a:extLst>
              </a:tr>
              <a:tr h="370840">
                <a:tc>
                  <a:txBody>
                    <a:bodyPr/>
                    <a:lstStyle/>
                    <a:p>
                      <a:r>
                        <a:rPr lang="en-US" sz="1200" i="1" dirty="0">
                          <a:solidFill>
                            <a:srgbClr val="2A2A2A"/>
                          </a:solidFill>
                          <a:highlight>
                            <a:srgbClr val="FFFF00"/>
                          </a:highlight>
                          <a:latin typeface="Arial" panose="020B0604020202020204" pitchFamily="34" charset="0"/>
                          <a:cs typeface="Arial" panose="020B0604020202020204" pitchFamily="34" charset="0"/>
                        </a:rPr>
                        <a:t>Can you think of any more for your business? Remove or adapt the above to fit your business needs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110620CE-9CC5-6245-17D0-2FD22E6228D0}"/>
              </a:ext>
            </a:extLst>
          </p:cNvPr>
          <p:cNvSpPr>
            <a:spLocks noGrp="1"/>
          </p:cNvSpPr>
          <p:nvPr>
            <p:ph type="body" sz="quarter" idx="12"/>
          </p:nvPr>
        </p:nvSpPr>
        <p:spPr>
          <a:xfrm>
            <a:off x="505694" y="1217709"/>
            <a:ext cx="10956925" cy="304800"/>
          </a:xfrm>
        </p:spPr>
        <p:txBody>
          <a:bodyPr/>
          <a:lstStyle/>
          <a:p>
            <a:r>
              <a:rPr lang="en-US"/>
              <a:t>Physical wellbeing</a:t>
            </a:r>
          </a:p>
        </p:txBody>
      </p:sp>
    </p:spTree>
    <p:extLst>
      <p:ext uri="{BB962C8B-B14F-4D97-AF65-F5344CB8AC3E}">
        <p14:creationId xmlns:p14="http://schemas.microsoft.com/office/powerpoint/2010/main" val="379003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0FE5-539E-BF26-4A6C-657986A98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3048E-356F-FC63-4EDD-62232B9BDBEA}"/>
              </a:ext>
            </a:extLst>
          </p:cNvPr>
          <p:cNvSpPr>
            <a:spLocks noGrp="1"/>
          </p:cNvSpPr>
          <p:nvPr>
            <p:ph type="title"/>
          </p:nvPr>
        </p:nvSpPr>
        <p:spPr/>
        <p:txBody>
          <a:bodyPr/>
          <a:lstStyle/>
          <a:p>
            <a:r>
              <a:rPr lang="en-US"/>
              <a:t>How do we achieve this?</a:t>
            </a:r>
          </a:p>
        </p:txBody>
      </p:sp>
      <p:graphicFrame>
        <p:nvGraphicFramePr>
          <p:cNvPr id="4" name="Table 3">
            <a:extLst>
              <a:ext uri="{FF2B5EF4-FFF2-40B4-BE49-F238E27FC236}">
                <a16:creationId xmlns:a16="http://schemas.microsoft.com/office/drawing/2014/main" id="{DCA3EF5F-C716-4C77-1801-56EBEE12D43A}"/>
              </a:ext>
            </a:extLst>
          </p:cNvPr>
          <p:cNvGraphicFramePr>
            <a:graphicFrameLocks noGrp="1"/>
          </p:cNvGraphicFramePr>
          <p:nvPr>
            <p:extLst>
              <p:ext uri="{D42A27DB-BD31-4B8C-83A1-F6EECF244321}">
                <p14:modId xmlns:p14="http://schemas.microsoft.com/office/powerpoint/2010/main" val="643290919"/>
              </p:ext>
            </p:extLst>
          </p:nvPr>
        </p:nvGraphicFramePr>
        <p:xfrm>
          <a:off x="505861" y="1727200"/>
          <a:ext cx="10650372" cy="388112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b="0" dirty="0">
                          <a:solidFill>
                            <a:srgbClr val="2A2A2A"/>
                          </a:solidFill>
                          <a:latin typeface="Arial" panose="020B0604020202020204" pitchFamily="34" charset="0"/>
                          <a:cs typeface="Arial" panose="020B0604020202020204" pitchFamily="34" charset="0"/>
                        </a:rPr>
                        <a:t>Review physical activity, healthy eating and weight management initiatives – use wellbeing champions to promote and champion these</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Include pre-placement health checks as part of revised onboarding process </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Provide training for all employees on activity, healthy eating and evidence-based weight management (Including training on communication skills around conversations about physical activity, nutrition and weight issues)</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Ensure that the physical work environment promotes activity, healthy eating and healthy weight management (with input from employees across all sites)</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effectLst/>
                          <a:latin typeface="Arial" panose="020B0604020202020204" pitchFamily="34" charset="0"/>
                          <a:cs typeface="Arial" panose="020B0604020202020204" pitchFamily="34" charset="0"/>
                        </a:rPr>
                        <a:t>Review individual needs and make reasonable adjustments and adaptations to employees’ work </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Signpost to existing tools and support services for physical activity, nutrition and evidence-based healthy weight management </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Use wellbeing champions to motivate, encourage and support physical activity, healthy eating and  weight management </a:t>
                      </a:r>
                    </a:p>
                  </a:txBody>
                  <a:tcPr/>
                </a:tc>
                <a:extLst>
                  <a:ext uri="{0D108BD9-81ED-4DB2-BD59-A6C34878D82A}">
                    <a16:rowId xmlns:a16="http://schemas.microsoft.com/office/drawing/2014/main" val="32405460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Make basic health checks available for all employees</a:t>
                      </a:r>
                    </a:p>
                  </a:txBody>
                  <a:tcPr/>
                </a:tc>
                <a:extLst>
                  <a:ext uri="{0D108BD9-81ED-4DB2-BD59-A6C34878D82A}">
                    <a16:rowId xmlns:a16="http://schemas.microsoft.com/office/drawing/2014/main" val="145077367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b="0" dirty="0">
                          <a:solidFill>
                            <a:srgbClr val="2A2A2A"/>
                          </a:solidFill>
                          <a:latin typeface="Arial" panose="020B0604020202020204" pitchFamily="34" charset="0"/>
                          <a:cs typeface="Arial" panose="020B0604020202020204" pitchFamily="34" charset="0"/>
                        </a:rPr>
                        <a:t>Make private medical insurance an option for all employees</a:t>
                      </a:r>
                    </a:p>
                  </a:txBody>
                  <a:tcPr/>
                </a:tc>
                <a:extLst>
                  <a:ext uri="{0D108BD9-81ED-4DB2-BD59-A6C34878D82A}">
                    <a16:rowId xmlns:a16="http://schemas.microsoft.com/office/drawing/2014/main" val="2147316091"/>
                  </a:ext>
                </a:extLst>
              </a:tr>
              <a:tr h="370840">
                <a:tc>
                  <a:txBody>
                    <a:bodyPr/>
                    <a:lstStyle/>
                    <a:p>
                      <a:r>
                        <a:rPr lang="en-US" sz="1200" i="1" dirty="0">
                          <a:solidFill>
                            <a:srgbClr val="2A2A2A"/>
                          </a:solidFill>
                          <a:highlight>
                            <a:srgbClr val="FFFF00"/>
                          </a:highlight>
                          <a:latin typeface="Arial" panose="020B0604020202020204" pitchFamily="34" charset="0"/>
                          <a:cs typeface="Arial" panose="020B0604020202020204" pitchFamily="34" charset="0"/>
                        </a:rPr>
                        <a:t>Can you think of any more for your business? Remove or adapt the above to fit your business needs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A21CCB0D-38F2-D7FC-4220-C6119A6CFE9F}"/>
              </a:ext>
            </a:extLst>
          </p:cNvPr>
          <p:cNvSpPr>
            <a:spLocks noGrp="1"/>
          </p:cNvSpPr>
          <p:nvPr>
            <p:ph type="body" sz="quarter" idx="12"/>
          </p:nvPr>
        </p:nvSpPr>
        <p:spPr>
          <a:xfrm>
            <a:off x="505694" y="1217709"/>
            <a:ext cx="10956925" cy="304800"/>
          </a:xfrm>
        </p:spPr>
        <p:txBody>
          <a:bodyPr/>
          <a:lstStyle/>
          <a:p>
            <a:r>
              <a:rPr lang="en-US"/>
              <a:t>Physical wellbeing</a:t>
            </a:r>
          </a:p>
        </p:txBody>
      </p:sp>
    </p:spTree>
    <p:extLst>
      <p:ext uri="{BB962C8B-B14F-4D97-AF65-F5344CB8AC3E}">
        <p14:creationId xmlns:p14="http://schemas.microsoft.com/office/powerpoint/2010/main" val="1105687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3C22-F299-7B6E-C7D8-39B5C79500D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B0E50DA-86B5-5FFC-167B-2C9A6C40B7AB}"/>
              </a:ext>
            </a:extLst>
          </p:cNvPr>
          <p:cNvSpPr>
            <a:spLocks noGrp="1"/>
          </p:cNvSpPr>
          <p:nvPr>
            <p:ph type="title"/>
          </p:nvPr>
        </p:nvSpPr>
        <p:spPr>
          <a:xfrm>
            <a:off x="3269106" y="2575805"/>
            <a:ext cx="7754736" cy="2442238"/>
          </a:xfrm>
        </p:spPr>
        <p:txBody>
          <a:bodyPr/>
          <a:lstStyle/>
          <a:p>
            <a:pPr>
              <a:lnSpc>
                <a:spcPts val="9000"/>
              </a:lnSpc>
            </a:pPr>
            <a:r>
              <a:rPr lang="en-US"/>
              <a:t>Financial wellbeing</a:t>
            </a:r>
          </a:p>
        </p:txBody>
      </p:sp>
      <p:sp>
        <p:nvSpPr>
          <p:cNvPr id="12" name="Title 4">
            <a:extLst>
              <a:ext uri="{FF2B5EF4-FFF2-40B4-BE49-F238E27FC236}">
                <a16:creationId xmlns:a16="http://schemas.microsoft.com/office/drawing/2014/main" id="{B07719D1-EA09-0776-3A51-9AE311C32246}"/>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en-US" sz="9000" b="0" i="0">
                <a:solidFill>
                  <a:schemeClr val="accent5"/>
                </a:solidFill>
                <a:latin typeface="Fira Sans Medium" panose="020B0503050000020004" pitchFamily="34" charset="0"/>
              </a:rPr>
              <a:t>04</a:t>
            </a:r>
          </a:p>
        </p:txBody>
      </p:sp>
      <p:sp>
        <p:nvSpPr>
          <p:cNvPr id="2" name="Subtitle 4">
            <a:extLst>
              <a:ext uri="{FF2B5EF4-FFF2-40B4-BE49-F238E27FC236}">
                <a16:creationId xmlns:a16="http://schemas.microsoft.com/office/drawing/2014/main" id="{CA6E0FA5-8AB3-3908-892D-20AC8697A71C}"/>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265215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0FD28-ACFF-A91E-016B-EC3DD048963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F9BFFC-567C-444F-73FF-70C3B2802886}"/>
              </a:ext>
            </a:extLst>
          </p:cNvPr>
          <p:cNvPicPr>
            <a:picLocks noChangeAspect="1"/>
          </p:cNvPicPr>
          <p:nvPr/>
        </p:nvPicPr>
        <p:blipFill>
          <a:blip r:embed="rId3"/>
          <a:srcRect/>
          <a:stretch/>
        </p:blipFill>
        <p:spPr>
          <a:xfrm>
            <a:off x="-121558" y="-54140"/>
            <a:ext cx="13716000" cy="9144000"/>
          </a:xfrm>
          <a:prstGeom prst="rect">
            <a:avLst/>
          </a:prstGeom>
        </p:spPr>
      </p:pic>
      <p:sp>
        <p:nvSpPr>
          <p:cNvPr id="8" name="Graphic 8">
            <a:extLst>
              <a:ext uri="{FF2B5EF4-FFF2-40B4-BE49-F238E27FC236}">
                <a16:creationId xmlns:a16="http://schemas.microsoft.com/office/drawing/2014/main" id="{BF3FF3CB-BAE0-875B-EC96-C54EE5462E61}"/>
              </a:ext>
            </a:extLst>
          </p:cNvPr>
          <p:cNvSpPr/>
          <p:nvPr/>
        </p:nvSpPr>
        <p:spPr>
          <a:xfrm rot="559760">
            <a:off x="6018282" y="290250"/>
            <a:ext cx="4041963" cy="4771979"/>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C5C11ABA-F303-359F-B693-0093F586ACE6}"/>
              </a:ext>
            </a:extLst>
          </p:cNvPr>
          <p:cNvSpPr/>
          <p:nvPr/>
        </p:nvSpPr>
        <p:spPr>
          <a:xfrm>
            <a:off x="427168" y="1389596"/>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B042114-46F7-22AB-177B-7EE83889A1A6}"/>
              </a:ext>
            </a:extLst>
          </p:cNvPr>
          <p:cNvSpPr txBox="1"/>
          <p:nvPr/>
        </p:nvSpPr>
        <p:spPr>
          <a:xfrm>
            <a:off x="890464" y="2676240"/>
            <a:ext cx="4194048" cy="3128292"/>
          </a:xfrm>
          <a:prstGeom prst="rect">
            <a:avLst/>
          </a:prstGeom>
          <a:noFill/>
        </p:spPr>
        <p:txBody>
          <a:bodyPr wrap="square">
            <a:spAutoFit/>
          </a:bodyPr>
          <a:lstStyle/>
          <a:p>
            <a:pPr algn="ctr">
              <a:lnSpc>
                <a:spcPts val="3000"/>
              </a:lnSpc>
            </a:pPr>
            <a:r>
              <a:rPr lang="en-US" sz="11500" b="1">
                <a:solidFill>
                  <a:schemeClr val="accent1"/>
                </a:solidFill>
                <a:latin typeface="Fira Sans Medium" panose="020B0503050000020004" pitchFamily="34" charset="0"/>
              </a:rPr>
              <a:t>“</a:t>
            </a:r>
          </a:p>
          <a:p>
            <a:pPr algn="ctr">
              <a:lnSpc>
                <a:spcPts val="3000"/>
              </a:lnSpc>
            </a:pPr>
            <a:r>
              <a:rPr lang="en-US" sz="2800" b="1">
                <a:solidFill>
                  <a:schemeClr val="accent1"/>
                </a:solidFill>
                <a:latin typeface="Fira Sans Medium" panose="020B0503050000020004" pitchFamily="34" charset="0"/>
              </a:rPr>
              <a:t>57% of global employees say finances are the top cause of stress in their lives</a:t>
            </a:r>
          </a:p>
          <a:p>
            <a:pPr algn="ctr">
              <a:lnSpc>
                <a:spcPts val="3000"/>
              </a:lnSpc>
            </a:pPr>
            <a:endParaRPr lang="en-US" sz="2300">
              <a:solidFill>
                <a:schemeClr val="accent1"/>
              </a:solidFill>
              <a:latin typeface="Fira Sans Medium" panose="020B0503050000020004" pitchFamily="34" charset="0"/>
            </a:endParaRPr>
          </a:p>
          <a:p>
            <a:pPr algn="ctr">
              <a:lnSpc>
                <a:spcPts val="3000"/>
              </a:lnSpc>
            </a:pPr>
            <a:r>
              <a:rPr lang="en-US" sz="2000">
                <a:solidFill>
                  <a:schemeClr val="accent1"/>
                </a:solidFill>
                <a:latin typeface="Fira Sans Medium" panose="020B0503050000020004" pitchFamily="34" charset="0"/>
              </a:rPr>
              <a:t>PwC</a:t>
            </a:r>
          </a:p>
          <a:p>
            <a:pPr algn="ctr">
              <a:lnSpc>
                <a:spcPts val="3000"/>
              </a:lnSpc>
            </a:pPr>
            <a:r>
              <a:rPr lang="en-US" sz="1600">
                <a:solidFill>
                  <a:schemeClr val="accent1"/>
                </a:solidFill>
                <a:latin typeface="Fira Sans Medium" panose="020B0503050000020004" pitchFamily="34" charset="0"/>
                <a:hlinkClick r:id="rId4"/>
              </a:rPr>
              <a:t>2023 Employee Financial Wellness Survey</a:t>
            </a:r>
            <a:endParaRPr lang="en-US" sz="1600">
              <a:solidFill>
                <a:schemeClr val="accent1"/>
              </a:solidFill>
              <a:latin typeface="Fira Sans Medium" panose="020B0503050000020004" pitchFamily="34" charset="0"/>
            </a:endParaRPr>
          </a:p>
        </p:txBody>
      </p:sp>
    </p:spTree>
    <p:extLst>
      <p:ext uri="{BB962C8B-B14F-4D97-AF65-F5344CB8AC3E}">
        <p14:creationId xmlns:p14="http://schemas.microsoft.com/office/powerpoint/2010/main" val="1732452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en-US" dirty="0"/>
              <a:t>Financial wellbeing</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p:txBody>
          <a:bodyPr/>
          <a:lstStyle/>
          <a:p>
            <a:r>
              <a:rPr lang="en-US"/>
              <a:t>What is currently available?</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en-US" sz="1400" b="1">
                <a:solidFill>
                  <a:srgbClr val="2A2A2A"/>
                </a:solidFill>
                <a:effectLst/>
                <a:latin typeface="Arial" panose="020B0604020202020204" pitchFamily="34" charset="0"/>
                <a:cs typeface="Arial" panose="020B0604020202020204" pitchFamily="34" charset="0"/>
              </a:rPr>
              <a:t>Current physically wellbeing support in place:</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1</a:t>
            </a:r>
          </a:p>
          <a:p>
            <a:pPr marL="285750" indent="-285750">
              <a:lnSpc>
                <a:spcPct val="20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Item 2</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3</a:t>
            </a:r>
            <a:endParaRPr lang="en-US" sz="1400">
              <a:solidFill>
                <a:srgbClr val="2A2A2A"/>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BF47F0-09BD-448F-B386-7669B3059229}"/>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Note: You should highlight all wellbeing support you currently have in place. This could be things like: Base salary, pension schemes, company sick pay, healthcare vouchers, </a:t>
            </a:r>
            <a:r>
              <a:rPr lang="en-US" sz="1600" dirty="0" err="1"/>
              <a:t>etc</a:t>
            </a:r>
            <a:endParaRPr lang="en-US" sz="1600" dirty="0"/>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en-US" sz="2400" b="1" dirty="0">
                <a:solidFill>
                  <a:schemeClr val="accent1"/>
                </a:solidFill>
                <a:latin typeface="Fira Sans Medium" panose="020B0503050000020004" pitchFamily="34" charset="0"/>
              </a:rPr>
              <a:t>&lt;Quote from employee about financial wellbeing support needed&gt;</a:t>
            </a:r>
          </a:p>
        </p:txBody>
      </p:sp>
    </p:spTree>
    <p:extLst>
      <p:ext uri="{BB962C8B-B14F-4D97-AF65-F5344CB8AC3E}">
        <p14:creationId xmlns:p14="http://schemas.microsoft.com/office/powerpoint/2010/main" val="382683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en-US" dirty="0"/>
              <a:t>Financial wellbeing</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en-US"/>
              <a:t>Key barriers to overcome</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1" y="1884281"/>
            <a:ext cx="6621517" cy="1533561"/>
          </a:xfrm>
          <a:prstGeom prst="rect">
            <a:avLst/>
          </a:prstGeom>
          <a:noFill/>
        </p:spPr>
        <p:txBody>
          <a:bodyPr wrap="square">
            <a:spAutoFit/>
          </a:bodyPr>
          <a:lstStyle/>
          <a:p>
            <a:r>
              <a:rPr lang="en-US" sz="1400" b="1">
                <a:solidFill>
                  <a:srgbClr val="2A2A2A"/>
                </a:solidFill>
                <a:effectLst/>
                <a:latin typeface="Arial" panose="020B0604020202020204" pitchFamily="34" charset="0"/>
                <a:cs typeface="Arial" panose="020B0604020202020204" pitchFamily="34" charset="0"/>
              </a:rPr>
              <a:t>Key physical wellbeing barriers to overcome for employees:</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1</a:t>
            </a:r>
          </a:p>
          <a:p>
            <a:pPr marL="285750" indent="-285750">
              <a:lnSpc>
                <a:spcPct val="20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Item 2</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3</a:t>
            </a:r>
            <a:endParaRPr lang="en-US" sz="1400">
              <a:solidFill>
                <a:srgbClr val="2A2A2A"/>
              </a:solidFill>
              <a:effectLst/>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en-US" sz="2400" b="1" dirty="0">
                <a:solidFill>
                  <a:schemeClr val="accent1"/>
                </a:solidFill>
                <a:latin typeface="Fira Sans Medium" panose="020B0503050000020004" pitchFamily="34" charset="0"/>
              </a:rPr>
              <a:t>&lt;Quote from employee about financial wellbeing support needed&gt;</a:t>
            </a:r>
          </a:p>
        </p:txBody>
      </p:sp>
      <p:sp>
        <p:nvSpPr>
          <p:cNvPr id="4" name="Rectangle 3">
            <a:extLst>
              <a:ext uri="{FF2B5EF4-FFF2-40B4-BE49-F238E27FC236}">
                <a16:creationId xmlns:a16="http://schemas.microsoft.com/office/drawing/2014/main" id="{8171B50B-58E2-AB8D-0731-4B00C3A56493}"/>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Note: You should list all barriers to employee physical wellbeing. Think: Lack of awareness of financial benefits, lack of financial wellbeing </a:t>
            </a:r>
            <a:r>
              <a:rPr lang="en-US" sz="1600" dirty="0" err="1"/>
              <a:t>eduation</a:t>
            </a:r>
            <a:r>
              <a:rPr lang="en-US" sz="1600" dirty="0"/>
              <a:t>, </a:t>
            </a:r>
            <a:r>
              <a:rPr lang="en-US" sz="1600" dirty="0" err="1"/>
              <a:t>etc</a:t>
            </a:r>
            <a:endParaRPr lang="en-US" sz="1600" dirty="0"/>
          </a:p>
        </p:txBody>
      </p:sp>
    </p:spTree>
    <p:extLst>
      <p:ext uri="{BB962C8B-B14F-4D97-AF65-F5344CB8AC3E}">
        <p14:creationId xmlns:p14="http://schemas.microsoft.com/office/powerpoint/2010/main" val="251148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p:txBody>
          <a:bodyPr/>
          <a:lstStyle/>
          <a:p>
            <a:r>
              <a:rPr lang="en-US" dirty="0"/>
              <a:t>How can we be role models in financial wellbeing?</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2663560246"/>
              </p:ext>
            </p:extLst>
          </p:nvPr>
        </p:nvGraphicFramePr>
        <p:xfrm>
          <a:off x="505861" y="1458377"/>
          <a:ext cx="10650372" cy="19050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600" b="1"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Essential requirements</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200" b="0" u="none" strike="noStrike" kern="1200" cap="none" spc="0" normalizeH="0" baseline="0" noProof="0" dirty="0">
                          <a:ln>
                            <a:noFill/>
                          </a:ln>
                          <a:solidFill>
                            <a:srgbClr val="2A2A2A"/>
                          </a:solidFill>
                          <a:effectLst/>
                          <a:uLnTx/>
                          <a:uFillTx/>
                          <a:latin typeface="Arial" panose="020B0604020202020204" pitchFamily="34" charset="0"/>
                          <a:cs typeface="Arial" panose="020B0604020202020204" pitchFamily="34" charset="0"/>
                        </a:rPr>
                        <a:t> Proactively promote a positive attitude toward finances through easily available and well-signposted financial education </a:t>
                      </a:r>
                      <a:endParaRPr lang="en-US" sz="1200" dirty="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 Clearly communicating how existing benefits can help our employees achieve financial wellbeing</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effectLst/>
                          <a:latin typeface="Arial" panose="020B0604020202020204" pitchFamily="34" charset="0"/>
                          <a:cs typeface="Arial" panose="020B0604020202020204" pitchFamily="34" charset="0"/>
                        </a:rPr>
                        <a:t> Review core benefits integral to the employee package and common to every worker. This includes but is not limited to pay, pay-related benefits, like paid sick leave or carer’s leave, paying for uniform, equipment and training that employees need to do their jobs, pensions, and insurance</a:t>
                      </a: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r>
                        <a:rPr lang="en-US" sz="1200" i="1" dirty="0">
                          <a:solidFill>
                            <a:srgbClr val="2A2A2A"/>
                          </a:solidFill>
                          <a:highlight>
                            <a:srgbClr val="FFFF00"/>
                          </a:highlight>
                          <a:latin typeface="Arial" panose="020B0604020202020204" pitchFamily="34" charset="0"/>
                          <a:cs typeface="Arial" panose="020B0604020202020204" pitchFamily="34" charset="0"/>
                        </a:rPr>
                        <a:t>Can you think of any more for your business?</a:t>
                      </a:r>
                    </a:p>
                  </a:txBody>
                  <a:tcPr/>
                </a:tc>
                <a:extLst>
                  <a:ext uri="{0D108BD9-81ED-4DB2-BD59-A6C34878D82A}">
                    <a16:rowId xmlns:a16="http://schemas.microsoft.com/office/drawing/2014/main" val="2209016464"/>
                  </a:ext>
                </a:extLst>
              </a:tr>
            </a:tbl>
          </a:graphicData>
        </a:graphic>
      </p:graphicFrame>
      <p:sp>
        <p:nvSpPr>
          <p:cNvPr id="3" name="Rounded Rectangle 2">
            <a:extLst>
              <a:ext uri="{FF2B5EF4-FFF2-40B4-BE49-F238E27FC236}">
                <a16:creationId xmlns:a16="http://schemas.microsoft.com/office/drawing/2014/main" id="{54D003AA-CCE3-4C14-0768-BFBC788A86FC}"/>
              </a:ext>
            </a:extLst>
          </p:cNvPr>
          <p:cNvSpPr/>
          <p:nvPr/>
        </p:nvSpPr>
        <p:spPr>
          <a:xfrm>
            <a:off x="505861" y="3429000"/>
            <a:ext cx="10650372" cy="2817752"/>
          </a:xfrm>
          <a:prstGeom prst="roundRect">
            <a:avLst>
              <a:gd name="adj" fmla="val 43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3DF221-7B58-E49A-3995-E6128E6F8085}"/>
              </a:ext>
            </a:extLst>
          </p:cNvPr>
          <p:cNvSpPr txBox="1"/>
          <p:nvPr/>
        </p:nvSpPr>
        <p:spPr>
          <a:xfrm>
            <a:off x="505861" y="3557493"/>
            <a:ext cx="9944100" cy="2560766"/>
          </a:xfrm>
          <a:prstGeom prst="rect">
            <a:avLst/>
          </a:prstGeom>
          <a:noFill/>
        </p:spPr>
        <p:txBody>
          <a:bodyPr wrap="square" rtlCol="0">
            <a:spAutoFit/>
          </a:bodyPr>
          <a:lstStyle/>
          <a:p>
            <a:r>
              <a:rPr lang="en-US" sz="1600" b="1" dirty="0"/>
              <a:t>Further supporting those in crisis by:</a:t>
            </a:r>
          </a:p>
          <a:p>
            <a:pPr marL="285750" indent="-285750">
              <a:lnSpc>
                <a:spcPct val="150000"/>
              </a:lnSpc>
              <a:buFont typeface="Arial" panose="020B0604020202020204" pitchFamily="34" charset="0"/>
              <a:buChar char="•"/>
            </a:pPr>
            <a:r>
              <a:rPr lang="en-US" sz="1400" dirty="0"/>
              <a:t>Signposting to services that help employees consolidate debt</a:t>
            </a:r>
          </a:p>
          <a:p>
            <a:pPr marL="285750" indent="-285750">
              <a:lnSpc>
                <a:spcPct val="150000"/>
              </a:lnSpc>
              <a:buFont typeface="Arial" panose="020B0604020202020204" pitchFamily="34" charset="0"/>
              <a:buChar char="•"/>
            </a:pPr>
            <a:r>
              <a:rPr lang="en-US" sz="1400" dirty="0"/>
              <a:t>Providing employees with confidential help and advice in times of crisis through Employee Assistance </a:t>
            </a:r>
            <a:r>
              <a:rPr lang="en-US" sz="1400" dirty="0" err="1"/>
              <a:t>Programmes</a:t>
            </a:r>
            <a:r>
              <a:rPr lang="en-US" sz="1400" dirty="0"/>
              <a:t> (though this should not be a replacement for conversations with line managers)</a:t>
            </a:r>
          </a:p>
          <a:p>
            <a:pPr marL="285750" indent="-285750">
              <a:lnSpc>
                <a:spcPct val="150000"/>
              </a:lnSpc>
              <a:buFont typeface="Arial" panose="020B0604020202020204" pitchFamily="34" charset="0"/>
              <a:buChar char="•"/>
            </a:pPr>
            <a:r>
              <a:rPr lang="en-US" sz="1400" dirty="0"/>
              <a:t>Offering employees salary-linked benefits, like the ability to draw down money from their salary at any point in the month </a:t>
            </a:r>
          </a:p>
          <a:p>
            <a:pPr marL="285750" indent="-285750">
              <a:lnSpc>
                <a:spcPct val="150000"/>
              </a:lnSpc>
              <a:buFont typeface="Arial" panose="020B0604020202020204" pitchFamily="34" charset="0"/>
              <a:buChar char="•"/>
            </a:pPr>
            <a:r>
              <a:rPr lang="en-US" sz="1400" dirty="0"/>
              <a:t>Finding and signposting a provider that can offer low–interest loans for unexpected costs </a:t>
            </a:r>
          </a:p>
          <a:p>
            <a:pPr marL="285750" indent="-285750">
              <a:lnSpc>
                <a:spcPct val="150000"/>
              </a:lnSpc>
              <a:buFont typeface="Arial" panose="020B0604020202020204" pitchFamily="34" charset="0"/>
              <a:buChar char="•"/>
            </a:pPr>
            <a:r>
              <a:rPr lang="en-US" sz="1400" dirty="0"/>
              <a:t>Offering rental deposit loans, which can be repaid through an employee’s salary </a:t>
            </a:r>
          </a:p>
          <a:p>
            <a:pPr marL="285750" indent="-285750">
              <a:lnSpc>
                <a:spcPct val="150000"/>
              </a:lnSpc>
              <a:buFont typeface="Arial" panose="020B0604020202020204" pitchFamily="34" charset="0"/>
              <a:buChar char="•"/>
            </a:pPr>
            <a:r>
              <a:rPr lang="en-US" sz="1400" dirty="0"/>
              <a:t>Offering hardship grants for employees in exceptional circumstances</a:t>
            </a:r>
          </a:p>
        </p:txBody>
      </p:sp>
    </p:spTree>
    <p:extLst>
      <p:ext uri="{BB962C8B-B14F-4D97-AF65-F5344CB8AC3E}">
        <p14:creationId xmlns:p14="http://schemas.microsoft.com/office/powerpoint/2010/main" val="383179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ED09-4FB7-162D-F567-C106D4F1A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CFDDF-F7BC-14C6-81BF-45AC6FBE4614}"/>
              </a:ext>
            </a:extLst>
          </p:cNvPr>
          <p:cNvSpPr>
            <a:spLocks noGrp="1"/>
          </p:cNvSpPr>
          <p:nvPr>
            <p:ph type="title"/>
          </p:nvPr>
        </p:nvSpPr>
        <p:spPr/>
        <p:txBody>
          <a:bodyPr/>
          <a:lstStyle/>
          <a:p>
            <a:r>
              <a:rPr lang="en-US"/>
              <a:t>Information, education, and training</a:t>
            </a:r>
          </a:p>
        </p:txBody>
      </p:sp>
      <p:graphicFrame>
        <p:nvGraphicFramePr>
          <p:cNvPr id="4" name="Table 3">
            <a:extLst>
              <a:ext uri="{FF2B5EF4-FFF2-40B4-BE49-F238E27FC236}">
                <a16:creationId xmlns:a16="http://schemas.microsoft.com/office/drawing/2014/main" id="{DC9E9BF7-28F8-7D28-A64A-8939A7253577}"/>
              </a:ext>
            </a:extLst>
          </p:cNvPr>
          <p:cNvGraphicFramePr>
            <a:graphicFrameLocks noGrp="1"/>
          </p:cNvGraphicFramePr>
          <p:nvPr>
            <p:extLst>
              <p:ext uri="{D42A27DB-BD31-4B8C-83A1-F6EECF244321}">
                <p14:modId xmlns:p14="http://schemas.microsoft.com/office/powerpoint/2010/main" val="3449314821"/>
              </p:ext>
            </p:extLst>
          </p:nvPr>
        </p:nvGraphicFramePr>
        <p:xfrm>
          <a:off x="505861" y="1727200"/>
          <a:ext cx="10650372" cy="268224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Financial wellbeing</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Savings and pensions</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Basic money management</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rgbClr val="2A2A2A"/>
                          </a:solidFill>
                          <a:latin typeface="Arial" panose="020B0604020202020204" pitchFamily="34" charset="0"/>
                          <a:cs typeface="Arial" panose="020B0604020202020204" pitchFamily="34" charset="0"/>
                        </a:rPr>
                        <a:t>Create resources promoting the importance of saving and tools to help with budgeting </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a:solidFill>
                            <a:srgbClr val="2A2A2A"/>
                          </a:solidFill>
                          <a:latin typeface="Arial" panose="020B0604020202020204" pitchFamily="34" charset="0"/>
                          <a:cs typeface="Arial" panose="020B0604020202020204" pitchFamily="34" charset="0"/>
                        </a:rPr>
                        <a:t>Review and expand on existing benefits to support financial wellbeing commitments; Improve benefit communication, awareness and engagement throughout the organisation</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69976"/>
                  </a:ext>
                </a:extLst>
              </a:tr>
              <a:tr h="370840">
                <a:tc>
                  <a:txBody>
                    <a:bodyPr/>
                    <a:lstStyle/>
                    <a:p>
                      <a:r>
                        <a:rPr lang="en-US" sz="1200" i="1" dirty="0">
                          <a:solidFill>
                            <a:srgbClr val="2A2A2A"/>
                          </a:solidFill>
                          <a:highlight>
                            <a:srgbClr val="FFFF00"/>
                          </a:highlight>
                          <a:latin typeface="Arial" panose="020B0604020202020204" pitchFamily="34" charset="0"/>
                          <a:cs typeface="Arial" panose="020B0604020202020204" pitchFamily="34" charset="0"/>
                        </a:rPr>
                        <a:t>Can you think of any more for your business? Remove or adapt the above to fit your business needs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110620CE-9CC5-6245-17D0-2FD22E6228D0}"/>
              </a:ext>
            </a:extLst>
          </p:cNvPr>
          <p:cNvSpPr>
            <a:spLocks noGrp="1"/>
          </p:cNvSpPr>
          <p:nvPr>
            <p:ph type="body" sz="quarter" idx="12"/>
          </p:nvPr>
        </p:nvSpPr>
        <p:spPr>
          <a:xfrm>
            <a:off x="505694" y="1217709"/>
            <a:ext cx="10956925" cy="304800"/>
          </a:xfrm>
        </p:spPr>
        <p:txBody>
          <a:bodyPr/>
          <a:lstStyle/>
          <a:p>
            <a:r>
              <a:rPr lang="en-US" dirty="0"/>
              <a:t>Financial wellbeing</a:t>
            </a:r>
          </a:p>
        </p:txBody>
      </p:sp>
    </p:spTree>
    <p:extLst>
      <p:ext uri="{BB962C8B-B14F-4D97-AF65-F5344CB8AC3E}">
        <p14:creationId xmlns:p14="http://schemas.microsoft.com/office/powerpoint/2010/main" val="3074462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9D14-8B0F-C53C-8887-3DBD699AAED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3FABFF1-CD89-A6CA-B45F-9C263C60DCD6}"/>
              </a:ext>
            </a:extLst>
          </p:cNvPr>
          <p:cNvSpPr>
            <a:spLocks noGrp="1"/>
          </p:cNvSpPr>
          <p:nvPr>
            <p:ph type="title"/>
          </p:nvPr>
        </p:nvSpPr>
        <p:spPr>
          <a:xfrm>
            <a:off x="3269106" y="2575805"/>
            <a:ext cx="7754736" cy="2442238"/>
          </a:xfrm>
        </p:spPr>
        <p:txBody>
          <a:bodyPr/>
          <a:lstStyle/>
          <a:p>
            <a:pPr>
              <a:lnSpc>
                <a:spcPts val="9000"/>
              </a:lnSpc>
            </a:pPr>
            <a:r>
              <a:rPr lang="en-US"/>
              <a:t>Social wellbeing</a:t>
            </a:r>
          </a:p>
        </p:txBody>
      </p:sp>
      <p:sp>
        <p:nvSpPr>
          <p:cNvPr id="12" name="Title 4">
            <a:extLst>
              <a:ext uri="{FF2B5EF4-FFF2-40B4-BE49-F238E27FC236}">
                <a16:creationId xmlns:a16="http://schemas.microsoft.com/office/drawing/2014/main" id="{C951127A-EA1D-DE84-990D-C5F13C1B995D}"/>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en-US" sz="9000" b="0" i="0">
                <a:solidFill>
                  <a:schemeClr val="accent5"/>
                </a:solidFill>
                <a:latin typeface="Fira Sans Medium" panose="020B0503050000020004" pitchFamily="34" charset="0"/>
              </a:rPr>
              <a:t>05</a:t>
            </a:r>
          </a:p>
        </p:txBody>
      </p:sp>
      <p:sp>
        <p:nvSpPr>
          <p:cNvPr id="2" name="Subtitle 4">
            <a:extLst>
              <a:ext uri="{FF2B5EF4-FFF2-40B4-BE49-F238E27FC236}">
                <a16:creationId xmlns:a16="http://schemas.microsoft.com/office/drawing/2014/main" id="{D6A72779-2582-2156-F2AE-1AAAA51BE044}"/>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184806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en-US" dirty="0"/>
              <a:t>Social wellbeing</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p:txBody>
          <a:bodyPr/>
          <a:lstStyle/>
          <a:p>
            <a:r>
              <a:rPr lang="en-US" dirty="0"/>
              <a:t>What is currently available, and what gold standards?</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en-US" sz="1400" b="1">
                <a:solidFill>
                  <a:srgbClr val="2A2A2A"/>
                </a:solidFill>
                <a:effectLst/>
                <a:latin typeface="Arial" panose="020B0604020202020204" pitchFamily="34" charset="0"/>
                <a:cs typeface="Arial" panose="020B0604020202020204" pitchFamily="34" charset="0"/>
              </a:rPr>
              <a:t>Current physically wellbeing support in place:</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1</a:t>
            </a:r>
          </a:p>
          <a:p>
            <a:pPr marL="285750" indent="-285750">
              <a:lnSpc>
                <a:spcPct val="20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Item 2</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3</a:t>
            </a:r>
            <a:endParaRPr lang="en-US" sz="1400">
              <a:solidFill>
                <a:srgbClr val="2A2A2A"/>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BF47F0-09BD-448F-B386-7669B3059229}"/>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Note: You should highlight all wellbeing support you currently have in place. This could be things like: DE&amp;I policy, team events, parties, </a:t>
            </a:r>
            <a:r>
              <a:rPr lang="en-US" sz="1600" dirty="0" err="1"/>
              <a:t>etc</a:t>
            </a:r>
            <a:endParaRPr lang="en-US" sz="1600" dirty="0"/>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en-US" sz="2400" b="1" dirty="0">
                <a:solidFill>
                  <a:schemeClr val="accent1"/>
                </a:solidFill>
                <a:latin typeface="Fira Sans Medium" panose="020B0503050000020004" pitchFamily="34" charset="0"/>
              </a:rPr>
              <a:t>&lt;Quote from employee about social wellbeing support needed&gt;</a:t>
            </a:r>
          </a:p>
        </p:txBody>
      </p:sp>
    </p:spTree>
    <p:extLst>
      <p:ext uri="{BB962C8B-B14F-4D97-AF65-F5344CB8AC3E}">
        <p14:creationId xmlns:p14="http://schemas.microsoft.com/office/powerpoint/2010/main" val="347483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97D61-F640-E78E-886B-401E0F2BBD5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D4CA202-8D0D-F599-26C9-F29F2907E03B}"/>
              </a:ext>
            </a:extLst>
          </p:cNvPr>
          <p:cNvSpPr/>
          <p:nvPr/>
        </p:nvSpPr>
        <p:spPr>
          <a:xfrm>
            <a:off x="386499" y="6136849"/>
            <a:ext cx="1847654" cy="721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BFA66A8-83DE-5BBC-967A-416FAE646F4E}"/>
              </a:ext>
            </a:extLst>
          </p:cNvPr>
          <p:cNvSpPr>
            <a:spLocks noGrp="1"/>
          </p:cNvSpPr>
          <p:nvPr>
            <p:ph type="title"/>
          </p:nvPr>
        </p:nvSpPr>
        <p:spPr>
          <a:xfrm>
            <a:off x="543568" y="1063734"/>
            <a:ext cx="4641175" cy="1330673"/>
          </a:xfrm>
        </p:spPr>
        <p:txBody>
          <a:bodyPr>
            <a:noAutofit/>
          </a:bodyPr>
          <a:lstStyle/>
          <a:p>
            <a:r>
              <a:rPr lang="en-US"/>
              <a:t>Contents</a:t>
            </a:r>
          </a:p>
        </p:txBody>
      </p:sp>
      <p:sp>
        <p:nvSpPr>
          <p:cNvPr id="4" name="Title 9">
            <a:extLst>
              <a:ext uri="{FF2B5EF4-FFF2-40B4-BE49-F238E27FC236}">
                <a16:creationId xmlns:a16="http://schemas.microsoft.com/office/drawing/2014/main" id="{32C942E7-BB80-B513-8891-1B46CB17450D}"/>
              </a:ext>
            </a:extLst>
          </p:cNvPr>
          <p:cNvSpPr txBox="1">
            <a:spLocks/>
          </p:cNvSpPr>
          <p:nvPr/>
        </p:nvSpPr>
        <p:spPr>
          <a:xfrm>
            <a:off x="5523322" y="1032233"/>
            <a:ext cx="6071647" cy="5283725"/>
          </a:xfrm>
          <a:prstGeom prst="rect">
            <a:avLst/>
          </a:prstGeom>
        </p:spPr>
        <p:txBody>
          <a:bodyPr vert="horz" lIns="91440" tIns="45720" rIns="91440" bIns="45720" rtlCol="0" anchor="t">
            <a:noAutofit/>
          </a:bodyPr>
          <a:lstStyle>
            <a:lvl1pPr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pPr>
              <a:lnSpc>
                <a:spcPct val="100000"/>
              </a:lnSpc>
              <a:tabLst>
                <a:tab pos="676275" algn="l"/>
              </a:tabLst>
            </a:pPr>
            <a:r>
              <a:rPr lang="en-US" sz="4200">
                <a:solidFill>
                  <a:schemeClr val="accent5"/>
                </a:solidFill>
              </a:rPr>
              <a:t>01</a:t>
            </a:r>
            <a:r>
              <a:rPr lang="en-US" sz="4200"/>
              <a:t> Employee wellbeing</a:t>
            </a:r>
          </a:p>
          <a:p>
            <a:pPr>
              <a:lnSpc>
                <a:spcPct val="100000"/>
              </a:lnSpc>
              <a:tabLst>
                <a:tab pos="676275" algn="l"/>
              </a:tabLst>
            </a:pPr>
            <a:r>
              <a:rPr lang="en-US" sz="4200">
                <a:solidFill>
                  <a:schemeClr val="accent5"/>
                </a:solidFill>
              </a:rPr>
              <a:t>02</a:t>
            </a:r>
            <a:r>
              <a:rPr lang="en-US" sz="4200"/>
              <a:t> Mental wellbeing</a:t>
            </a:r>
          </a:p>
          <a:p>
            <a:pPr>
              <a:lnSpc>
                <a:spcPct val="100000"/>
              </a:lnSpc>
              <a:tabLst>
                <a:tab pos="676275" algn="l"/>
              </a:tabLst>
            </a:pPr>
            <a:r>
              <a:rPr lang="en-US" sz="4200">
                <a:solidFill>
                  <a:schemeClr val="accent5"/>
                </a:solidFill>
              </a:rPr>
              <a:t>03</a:t>
            </a:r>
            <a:r>
              <a:rPr lang="en-US" sz="4200"/>
              <a:t> Physical wellbeing</a:t>
            </a:r>
          </a:p>
          <a:p>
            <a:pPr>
              <a:lnSpc>
                <a:spcPct val="100000"/>
              </a:lnSpc>
              <a:tabLst>
                <a:tab pos="676275" algn="l"/>
              </a:tabLst>
            </a:pPr>
            <a:r>
              <a:rPr lang="en-US" sz="4200">
                <a:solidFill>
                  <a:schemeClr val="accent5"/>
                </a:solidFill>
              </a:rPr>
              <a:t>04</a:t>
            </a:r>
            <a:r>
              <a:rPr lang="en-US" sz="4200"/>
              <a:t> Financial wellbeing</a:t>
            </a:r>
          </a:p>
          <a:p>
            <a:pPr>
              <a:lnSpc>
                <a:spcPct val="100000"/>
              </a:lnSpc>
              <a:tabLst>
                <a:tab pos="676275" algn="l"/>
              </a:tabLst>
            </a:pPr>
            <a:r>
              <a:rPr lang="en-US" sz="4200">
                <a:solidFill>
                  <a:schemeClr val="accent5"/>
                </a:solidFill>
              </a:rPr>
              <a:t>05</a:t>
            </a:r>
            <a:r>
              <a:rPr lang="en-US" sz="4200"/>
              <a:t> Social wellbeing</a:t>
            </a:r>
          </a:p>
          <a:p>
            <a:pPr>
              <a:lnSpc>
                <a:spcPct val="100000"/>
              </a:lnSpc>
              <a:tabLst>
                <a:tab pos="676275" algn="l"/>
              </a:tabLst>
            </a:pPr>
            <a:r>
              <a:rPr lang="en-US" sz="4200">
                <a:solidFill>
                  <a:schemeClr val="accent5"/>
                </a:solidFill>
              </a:rPr>
              <a:t>06</a:t>
            </a:r>
            <a:r>
              <a:rPr lang="en-US" sz="4200"/>
              <a:t> Measuring success</a:t>
            </a:r>
          </a:p>
          <a:p>
            <a:endParaRPr lang="en-US" sz="4000"/>
          </a:p>
        </p:txBody>
      </p:sp>
      <p:grpSp>
        <p:nvGrpSpPr>
          <p:cNvPr id="12" name="Group 11">
            <a:extLst>
              <a:ext uri="{FF2B5EF4-FFF2-40B4-BE49-F238E27FC236}">
                <a16:creationId xmlns:a16="http://schemas.microsoft.com/office/drawing/2014/main" id="{BA0A76D5-54E5-6A60-EAEF-9E3C734C20E4}"/>
              </a:ext>
            </a:extLst>
          </p:cNvPr>
          <p:cNvGrpSpPr/>
          <p:nvPr/>
        </p:nvGrpSpPr>
        <p:grpSpPr>
          <a:xfrm rot="656010">
            <a:off x="748610" y="2359714"/>
            <a:ext cx="3767665" cy="4178909"/>
            <a:chOff x="5350536" y="3913505"/>
            <a:chExt cx="1044502" cy="1158510"/>
          </a:xfrm>
        </p:grpSpPr>
        <p:sp>
          <p:nvSpPr>
            <p:cNvPr id="5" name="Graphic 3">
              <a:extLst>
                <a:ext uri="{FF2B5EF4-FFF2-40B4-BE49-F238E27FC236}">
                  <a16:creationId xmlns:a16="http://schemas.microsoft.com/office/drawing/2014/main" id="{946D2F6F-0D12-B851-02BA-EAA6C64A7010}"/>
                </a:ext>
              </a:extLst>
            </p:cNvPr>
            <p:cNvSpPr/>
            <p:nvPr/>
          </p:nvSpPr>
          <p:spPr>
            <a:xfrm>
              <a:off x="5350536" y="3913505"/>
              <a:ext cx="1044502" cy="1158510"/>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endParaRPr lang="en-US"/>
            </a:p>
          </p:txBody>
        </p:sp>
        <p:grpSp>
          <p:nvGrpSpPr>
            <p:cNvPr id="6" name="Graphic 42">
              <a:extLst>
                <a:ext uri="{FF2B5EF4-FFF2-40B4-BE49-F238E27FC236}">
                  <a16:creationId xmlns:a16="http://schemas.microsoft.com/office/drawing/2014/main" id="{FB769347-7D96-F5B9-00E7-5E515D5F0AC2}"/>
                </a:ext>
              </a:extLst>
            </p:cNvPr>
            <p:cNvGrpSpPr/>
            <p:nvPr/>
          </p:nvGrpSpPr>
          <p:grpSpPr>
            <a:xfrm>
              <a:off x="5482281" y="4002841"/>
              <a:ext cx="788535" cy="958627"/>
              <a:chOff x="3767328" y="584640"/>
              <a:chExt cx="4691348" cy="5703288"/>
            </a:xfrm>
            <a:solidFill>
              <a:srgbClr val="003C44"/>
            </a:solidFill>
          </p:grpSpPr>
          <p:sp>
            <p:nvSpPr>
              <p:cNvPr id="7" name="Freeform 6">
                <a:extLst>
                  <a:ext uri="{FF2B5EF4-FFF2-40B4-BE49-F238E27FC236}">
                    <a16:creationId xmlns:a16="http://schemas.microsoft.com/office/drawing/2014/main" id="{550DAF78-A005-0A14-4A5A-B8E485D178D7}"/>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E87A0BB-3459-6B5A-ACA7-A773F4FA986C}"/>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4320A9A-4986-3A70-3B39-E9A8B8D2BE03}"/>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grpSp>
      <p:grpSp>
        <p:nvGrpSpPr>
          <p:cNvPr id="2" name="Group 1">
            <a:extLst>
              <a:ext uri="{FF2B5EF4-FFF2-40B4-BE49-F238E27FC236}">
                <a16:creationId xmlns:a16="http://schemas.microsoft.com/office/drawing/2014/main" id="{7E177859-524A-1847-7593-CCD6BF35E078}"/>
              </a:ext>
            </a:extLst>
          </p:cNvPr>
          <p:cNvGrpSpPr/>
          <p:nvPr/>
        </p:nvGrpSpPr>
        <p:grpSpPr>
          <a:xfrm rot="656010">
            <a:off x="901010" y="2512114"/>
            <a:ext cx="3767665" cy="4178909"/>
            <a:chOff x="5350536" y="3913505"/>
            <a:chExt cx="1044502" cy="1158510"/>
          </a:xfrm>
        </p:grpSpPr>
        <p:sp>
          <p:nvSpPr>
            <p:cNvPr id="3" name="Graphic 3">
              <a:extLst>
                <a:ext uri="{FF2B5EF4-FFF2-40B4-BE49-F238E27FC236}">
                  <a16:creationId xmlns:a16="http://schemas.microsoft.com/office/drawing/2014/main" id="{CB35C1C8-B54B-0A39-E213-61EC150CA61D}"/>
                </a:ext>
              </a:extLst>
            </p:cNvPr>
            <p:cNvSpPr/>
            <p:nvPr/>
          </p:nvSpPr>
          <p:spPr>
            <a:xfrm>
              <a:off x="5350536" y="3913505"/>
              <a:ext cx="1044502" cy="1158510"/>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endParaRPr lang="en-US"/>
            </a:p>
          </p:txBody>
        </p:sp>
        <p:grpSp>
          <p:nvGrpSpPr>
            <p:cNvPr id="11" name="Graphic 42">
              <a:extLst>
                <a:ext uri="{FF2B5EF4-FFF2-40B4-BE49-F238E27FC236}">
                  <a16:creationId xmlns:a16="http://schemas.microsoft.com/office/drawing/2014/main" id="{AF322D6D-2EFE-1571-7EF6-18B543CCE6DB}"/>
                </a:ext>
              </a:extLst>
            </p:cNvPr>
            <p:cNvGrpSpPr/>
            <p:nvPr/>
          </p:nvGrpSpPr>
          <p:grpSpPr>
            <a:xfrm>
              <a:off x="5482281" y="4002841"/>
              <a:ext cx="788535" cy="958627"/>
              <a:chOff x="3767328" y="584640"/>
              <a:chExt cx="4691348" cy="5703288"/>
            </a:xfrm>
            <a:solidFill>
              <a:srgbClr val="003C44"/>
            </a:solidFill>
          </p:grpSpPr>
          <p:sp>
            <p:nvSpPr>
              <p:cNvPr id="14" name="Freeform 13">
                <a:extLst>
                  <a:ext uri="{FF2B5EF4-FFF2-40B4-BE49-F238E27FC236}">
                    <a16:creationId xmlns:a16="http://schemas.microsoft.com/office/drawing/2014/main" id="{7D68DEF2-18CA-92E3-6164-9D4ECDFECA26}"/>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08406D1-EC15-51F1-39A5-F034EF54F724}"/>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38D49CA-CFFF-B606-64C0-5DC831FC6B57}"/>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334280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en-US" dirty="0"/>
              <a:t>Social wellbeing</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en-US"/>
              <a:t>Key barriers to overcome</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1" y="1884281"/>
            <a:ext cx="6621517" cy="1533561"/>
          </a:xfrm>
          <a:prstGeom prst="rect">
            <a:avLst/>
          </a:prstGeom>
          <a:noFill/>
        </p:spPr>
        <p:txBody>
          <a:bodyPr wrap="square">
            <a:spAutoFit/>
          </a:bodyPr>
          <a:lstStyle/>
          <a:p>
            <a:r>
              <a:rPr lang="en-US" sz="1400" b="1">
                <a:solidFill>
                  <a:srgbClr val="2A2A2A"/>
                </a:solidFill>
                <a:effectLst/>
                <a:latin typeface="Arial" panose="020B0604020202020204" pitchFamily="34" charset="0"/>
                <a:cs typeface="Arial" panose="020B0604020202020204" pitchFamily="34" charset="0"/>
              </a:rPr>
              <a:t>Key physical wellbeing barriers to overcome for employees:</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1</a:t>
            </a:r>
          </a:p>
          <a:p>
            <a:pPr marL="285750" indent="-285750">
              <a:lnSpc>
                <a:spcPct val="20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Item 2</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3</a:t>
            </a:r>
            <a:endParaRPr lang="en-US" sz="1400">
              <a:solidFill>
                <a:srgbClr val="2A2A2A"/>
              </a:solidFill>
              <a:effectLst/>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en-US" sz="2400" b="1" dirty="0">
                <a:solidFill>
                  <a:schemeClr val="accent1"/>
                </a:solidFill>
                <a:latin typeface="Fira Sans Medium" panose="020B0503050000020004" pitchFamily="34" charset="0"/>
              </a:rPr>
              <a:t>&lt;Quote from employee about social wellbeing support needed&gt;</a:t>
            </a:r>
          </a:p>
        </p:txBody>
      </p:sp>
      <p:sp>
        <p:nvSpPr>
          <p:cNvPr id="4" name="Rectangle 3">
            <a:extLst>
              <a:ext uri="{FF2B5EF4-FFF2-40B4-BE49-F238E27FC236}">
                <a16:creationId xmlns:a16="http://schemas.microsoft.com/office/drawing/2014/main" id="{8171B50B-58E2-AB8D-0731-4B00C3A56493}"/>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Note: You should list all barriers to employee physical wellbeing. Think: Bullying, lack of inclusion, lone working, little time for socializing, working unsociable hours, </a:t>
            </a:r>
            <a:r>
              <a:rPr lang="en-US" sz="1600" dirty="0" err="1"/>
              <a:t>etc</a:t>
            </a:r>
            <a:endParaRPr lang="en-US" sz="1600" dirty="0"/>
          </a:p>
        </p:txBody>
      </p:sp>
    </p:spTree>
    <p:extLst>
      <p:ext uri="{BB962C8B-B14F-4D97-AF65-F5344CB8AC3E}">
        <p14:creationId xmlns:p14="http://schemas.microsoft.com/office/powerpoint/2010/main" val="2490415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C325-DB3C-74C2-D8BA-F2342429AD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A7321B-65DF-9E54-8667-24DB107C6F60}"/>
              </a:ext>
            </a:extLst>
          </p:cNvPr>
          <p:cNvPicPr>
            <a:picLocks noChangeAspect="1"/>
          </p:cNvPicPr>
          <p:nvPr/>
        </p:nvPicPr>
        <p:blipFill>
          <a:blip r:embed="rId3"/>
          <a:srcRect/>
          <a:stretch/>
        </p:blipFill>
        <p:spPr>
          <a:xfrm>
            <a:off x="-1084667" y="0"/>
            <a:ext cx="13276667" cy="8826178"/>
          </a:xfrm>
          <a:prstGeom prst="rect">
            <a:avLst/>
          </a:prstGeom>
        </p:spPr>
      </p:pic>
      <p:sp>
        <p:nvSpPr>
          <p:cNvPr id="8" name="Graphic 8">
            <a:extLst>
              <a:ext uri="{FF2B5EF4-FFF2-40B4-BE49-F238E27FC236}">
                <a16:creationId xmlns:a16="http://schemas.microsoft.com/office/drawing/2014/main" id="{9653C9FF-141F-6E3D-C43E-27E18C7A308A}"/>
              </a:ext>
            </a:extLst>
          </p:cNvPr>
          <p:cNvSpPr/>
          <p:nvPr/>
        </p:nvSpPr>
        <p:spPr>
          <a:xfrm rot="559760">
            <a:off x="2126218" y="1377739"/>
            <a:ext cx="1854816" cy="2216992"/>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3754F01B-D8A9-CB30-CDCD-24213C4F0867}"/>
              </a:ext>
            </a:extLst>
          </p:cNvPr>
          <p:cNvSpPr/>
          <p:nvPr/>
        </p:nvSpPr>
        <p:spPr>
          <a:xfrm>
            <a:off x="6449989" y="1508349"/>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0A2B828-DC91-1877-31B1-818498455657}"/>
              </a:ext>
            </a:extLst>
          </p:cNvPr>
          <p:cNvSpPr txBox="1"/>
          <p:nvPr/>
        </p:nvSpPr>
        <p:spPr>
          <a:xfrm>
            <a:off x="6913285" y="2848943"/>
            <a:ext cx="4194048" cy="1974130"/>
          </a:xfrm>
          <a:prstGeom prst="rect">
            <a:avLst/>
          </a:prstGeom>
          <a:noFill/>
        </p:spPr>
        <p:txBody>
          <a:bodyPr wrap="square">
            <a:spAutoFit/>
          </a:bodyPr>
          <a:lstStyle/>
          <a:p>
            <a:pPr algn="ctr">
              <a:lnSpc>
                <a:spcPts val="3000"/>
              </a:lnSpc>
            </a:pPr>
            <a:r>
              <a:rPr lang="en-US" sz="11500" b="1" dirty="0">
                <a:solidFill>
                  <a:schemeClr val="accent1"/>
                </a:solidFill>
                <a:latin typeface="Fira Sans Medium" panose="020B0503050000020004" pitchFamily="34" charset="0"/>
              </a:rPr>
              <a:t>“</a:t>
            </a:r>
          </a:p>
          <a:p>
            <a:pPr algn="ctr">
              <a:lnSpc>
                <a:spcPts val="3000"/>
              </a:lnSpc>
            </a:pPr>
            <a:r>
              <a:rPr lang="en-US" sz="2800" b="1" dirty="0">
                <a:solidFill>
                  <a:schemeClr val="accent1"/>
                </a:solidFill>
                <a:latin typeface="Fira Sans Medium" panose="020B0503050000020004" pitchFamily="34" charset="0"/>
              </a:rPr>
              <a:t>QUOTE</a:t>
            </a:r>
          </a:p>
          <a:p>
            <a:pPr algn="ctr">
              <a:lnSpc>
                <a:spcPts val="3000"/>
              </a:lnSpc>
            </a:pPr>
            <a:endParaRPr lang="en-US" sz="2300" dirty="0">
              <a:solidFill>
                <a:schemeClr val="accent1"/>
              </a:solidFill>
              <a:latin typeface="Fira Sans Medium" panose="020B0503050000020004" pitchFamily="34" charset="0"/>
            </a:endParaRPr>
          </a:p>
          <a:p>
            <a:pPr algn="ctr">
              <a:lnSpc>
                <a:spcPts val="3000"/>
              </a:lnSpc>
            </a:pPr>
            <a:r>
              <a:rPr lang="en-US" sz="2000" dirty="0">
                <a:solidFill>
                  <a:schemeClr val="accent1"/>
                </a:solidFill>
                <a:latin typeface="Fira Sans Medium" panose="020B0503050000020004" pitchFamily="34" charset="0"/>
              </a:rPr>
              <a:t>Name</a:t>
            </a:r>
          </a:p>
          <a:p>
            <a:pPr algn="ctr">
              <a:lnSpc>
                <a:spcPts val="3000"/>
              </a:lnSpc>
            </a:pPr>
            <a:r>
              <a:rPr lang="en-US" sz="1600" u="sng" dirty="0">
                <a:solidFill>
                  <a:schemeClr val="accent5"/>
                </a:solidFill>
                <a:latin typeface="Fira Sans Medium" panose="020B0503050000020004" pitchFamily="34" charset="0"/>
              </a:rPr>
              <a:t>LINK</a:t>
            </a:r>
          </a:p>
        </p:txBody>
      </p:sp>
    </p:spTree>
    <p:extLst>
      <p:ext uri="{BB962C8B-B14F-4D97-AF65-F5344CB8AC3E}">
        <p14:creationId xmlns:p14="http://schemas.microsoft.com/office/powerpoint/2010/main" val="83787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C0959-EDE4-B374-81AC-70D9B9CE3A8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CD52C73-1A30-D9C3-E660-E274E7311564}"/>
              </a:ext>
            </a:extLst>
          </p:cNvPr>
          <p:cNvSpPr>
            <a:spLocks noGrp="1"/>
          </p:cNvSpPr>
          <p:nvPr>
            <p:ph type="title"/>
          </p:nvPr>
        </p:nvSpPr>
        <p:spPr>
          <a:xfrm>
            <a:off x="3269106" y="2575805"/>
            <a:ext cx="7754736" cy="2442238"/>
          </a:xfrm>
        </p:spPr>
        <p:txBody>
          <a:bodyPr/>
          <a:lstStyle/>
          <a:p>
            <a:pPr>
              <a:lnSpc>
                <a:spcPts val="9000"/>
              </a:lnSpc>
            </a:pPr>
            <a:r>
              <a:rPr lang="en-US"/>
              <a:t>Measuring</a:t>
            </a:r>
            <a:br>
              <a:rPr lang="en-US"/>
            </a:br>
            <a:r>
              <a:rPr lang="en-US"/>
              <a:t>success</a:t>
            </a:r>
          </a:p>
        </p:txBody>
      </p:sp>
      <p:sp>
        <p:nvSpPr>
          <p:cNvPr id="12" name="Title 4">
            <a:extLst>
              <a:ext uri="{FF2B5EF4-FFF2-40B4-BE49-F238E27FC236}">
                <a16:creationId xmlns:a16="http://schemas.microsoft.com/office/drawing/2014/main" id="{5493F679-95BF-D693-204D-ACB53CC5681A}"/>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en-US" sz="9000" b="0" i="0">
                <a:solidFill>
                  <a:schemeClr val="accent5"/>
                </a:solidFill>
                <a:latin typeface="Fira Sans Medium" panose="020B0503050000020004" pitchFamily="34" charset="0"/>
              </a:rPr>
              <a:t>05</a:t>
            </a:r>
          </a:p>
        </p:txBody>
      </p:sp>
      <p:sp>
        <p:nvSpPr>
          <p:cNvPr id="2" name="Subtitle 4">
            <a:extLst>
              <a:ext uri="{FF2B5EF4-FFF2-40B4-BE49-F238E27FC236}">
                <a16:creationId xmlns:a16="http://schemas.microsoft.com/office/drawing/2014/main" id="{4CAA2F5D-B636-B44D-3D4E-05DD3E608399}"/>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2234018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2653C-9F7B-10DA-49B8-0F5B18AF3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55CAF-7087-52B7-8AB9-423601007B9F}"/>
              </a:ext>
            </a:extLst>
          </p:cNvPr>
          <p:cNvSpPr>
            <a:spLocks noGrp="1"/>
          </p:cNvSpPr>
          <p:nvPr>
            <p:ph type="title"/>
          </p:nvPr>
        </p:nvSpPr>
        <p:spPr/>
        <p:txBody>
          <a:bodyPr/>
          <a:lstStyle/>
          <a:p>
            <a:r>
              <a:rPr lang="en-US"/>
              <a:t>Measuring success</a:t>
            </a:r>
          </a:p>
        </p:txBody>
      </p:sp>
      <p:sp>
        <p:nvSpPr>
          <p:cNvPr id="3" name="Text Placeholder 2">
            <a:extLst>
              <a:ext uri="{FF2B5EF4-FFF2-40B4-BE49-F238E27FC236}">
                <a16:creationId xmlns:a16="http://schemas.microsoft.com/office/drawing/2014/main" id="{AF2C3B2B-2DEC-CD84-A4F9-1E721016F173}"/>
              </a:ext>
            </a:extLst>
          </p:cNvPr>
          <p:cNvSpPr>
            <a:spLocks noGrp="1"/>
          </p:cNvSpPr>
          <p:nvPr>
            <p:ph type="body" sz="quarter" idx="12"/>
          </p:nvPr>
        </p:nvSpPr>
        <p:spPr/>
        <p:txBody>
          <a:bodyPr/>
          <a:lstStyle/>
          <a:p>
            <a:r>
              <a:rPr lang="en-US"/>
              <a:t>What is currently available?</a:t>
            </a:r>
          </a:p>
        </p:txBody>
      </p:sp>
      <p:sp>
        <p:nvSpPr>
          <p:cNvPr id="6" name="Rectangle 5">
            <a:extLst>
              <a:ext uri="{FF2B5EF4-FFF2-40B4-BE49-F238E27FC236}">
                <a16:creationId xmlns:a16="http://schemas.microsoft.com/office/drawing/2014/main" id="{8FC4BD64-362D-9913-BDA2-A339331B3B7E}"/>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Discover more details on key metrics to measure the success of your wellbeing strategy here: </a:t>
            </a:r>
            <a:r>
              <a:rPr lang="en-US" sz="1600">
                <a:hlinkClick r:id="rId3"/>
              </a:rPr>
              <a:t>https://community.virginpulse.com/en-gb/kpis-to-measure-the-success-of-your-wellbeing-strategy</a:t>
            </a:r>
            <a:r>
              <a:rPr lang="en-US" sz="1600"/>
              <a:t> </a:t>
            </a:r>
          </a:p>
        </p:txBody>
      </p:sp>
    </p:spTree>
    <p:extLst>
      <p:ext uri="{BB962C8B-B14F-4D97-AF65-F5344CB8AC3E}">
        <p14:creationId xmlns:p14="http://schemas.microsoft.com/office/powerpoint/2010/main" val="583249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4">
            <a:extLst>
              <a:ext uri="{FF2B5EF4-FFF2-40B4-BE49-F238E27FC236}">
                <a16:creationId xmlns:a16="http://schemas.microsoft.com/office/drawing/2014/main" id="{D8FA2034-3072-B103-0732-F50A64E9874D}"/>
              </a:ext>
            </a:extLst>
          </p:cNvPr>
          <p:cNvPicPr>
            <a:picLocks noChangeAspect="1"/>
          </p:cNvPicPr>
          <p:nvPr/>
        </p:nvPicPr>
        <p:blipFill>
          <a:blip r:embed="rId3"/>
          <a:srcRect t="10437" b="10437"/>
          <a:stretch/>
        </p:blipFill>
        <p:spPr>
          <a:xfrm rot="21293955">
            <a:off x="7083717" y="379133"/>
            <a:ext cx="4279606" cy="4747127"/>
          </a:xfrm>
          <a:custGeom>
            <a:avLst/>
            <a:gdLst>
              <a:gd name="connsiteX0" fmla="*/ 1889756 w 3779510"/>
              <a:gd name="connsiteY0" fmla="*/ 0 h 4192049"/>
              <a:gd name="connsiteX1" fmla="*/ 3779510 w 3779510"/>
              <a:gd name="connsiteY1" fmla="*/ 2095995 h 4192049"/>
              <a:gd name="connsiteX2" fmla="*/ 1889756 w 3779510"/>
              <a:gd name="connsiteY2" fmla="*/ 4191988 h 4192049"/>
              <a:gd name="connsiteX3" fmla="*/ 0 w 3779510"/>
              <a:gd name="connsiteY3" fmla="*/ 2095995 h 4192049"/>
              <a:gd name="connsiteX4" fmla="*/ 1889756 w 3779510"/>
              <a:gd name="connsiteY4" fmla="*/ 0 h 419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510" h="4192049">
                <a:moveTo>
                  <a:pt x="1889756" y="0"/>
                </a:moveTo>
                <a:cubicBezTo>
                  <a:pt x="3111097" y="0"/>
                  <a:pt x="3779510" y="792300"/>
                  <a:pt x="3779510" y="2095995"/>
                </a:cubicBezTo>
                <a:cubicBezTo>
                  <a:pt x="3779510" y="3399688"/>
                  <a:pt x="3111097" y="4183826"/>
                  <a:pt x="1889756" y="4191988"/>
                </a:cubicBezTo>
                <a:cubicBezTo>
                  <a:pt x="668413" y="4200152"/>
                  <a:pt x="0" y="3399688"/>
                  <a:pt x="0" y="2095995"/>
                </a:cubicBezTo>
                <a:cubicBezTo>
                  <a:pt x="0" y="792300"/>
                  <a:pt x="668413" y="0"/>
                  <a:pt x="1889756" y="0"/>
                </a:cubicBezTo>
                <a:close/>
              </a:path>
            </a:pathLst>
          </a:custGeom>
        </p:spPr>
      </p:pic>
      <p:grpSp>
        <p:nvGrpSpPr>
          <p:cNvPr id="16" name="Graphic 14">
            <a:extLst>
              <a:ext uri="{FF2B5EF4-FFF2-40B4-BE49-F238E27FC236}">
                <a16:creationId xmlns:a16="http://schemas.microsoft.com/office/drawing/2014/main" id="{AEC9120D-BF82-45DB-7378-F903D259502F}"/>
              </a:ext>
            </a:extLst>
          </p:cNvPr>
          <p:cNvGrpSpPr/>
          <p:nvPr/>
        </p:nvGrpSpPr>
        <p:grpSpPr>
          <a:xfrm rot="20594085">
            <a:off x="7002162" y="4579936"/>
            <a:ext cx="1107482" cy="1346347"/>
            <a:chOff x="3857148" y="629991"/>
            <a:chExt cx="4545996" cy="5526492"/>
          </a:xfrm>
          <a:solidFill>
            <a:srgbClr val="013D45"/>
          </a:solidFill>
        </p:grpSpPr>
        <p:sp>
          <p:nvSpPr>
            <p:cNvPr id="17" name="Freeform 16">
              <a:extLst>
                <a:ext uri="{FF2B5EF4-FFF2-40B4-BE49-F238E27FC236}">
                  <a16:creationId xmlns:a16="http://schemas.microsoft.com/office/drawing/2014/main" id="{232D6872-74DF-4B79-0B38-664671773139}"/>
                </a:ext>
              </a:extLst>
            </p:cNvPr>
            <p:cNvSpPr/>
            <p:nvPr/>
          </p:nvSpPr>
          <p:spPr>
            <a:xfrm>
              <a:off x="5600001" y="4624310"/>
              <a:ext cx="1431920" cy="666409"/>
            </a:xfrm>
            <a:custGeom>
              <a:avLst/>
              <a:gdLst>
                <a:gd name="connsiteX0" fmla="*/ 775271 w 1431920"/>
                <a:gd name="connsiteY0" fmla="*/ 665970 h 666409"/>
                <a:gd name="connsiteX1" fmla="*/ 745648 w 1431920"/>
                <a:gd name="connsiteY1" fmla="*/ 665303 h 666409"/>
                <a:gd name="connsiteX2" fmla="*/ 12700 w 1431920"/>
                <a:gd name="connsiteY2" fmla="*/ 167812 h 666409"/>
                <a:gd name="connsiteX3" fmla="*/ 38417 w 1431920"/>
                <a:gd name="connsiteY3" fmla="*/ 27509 h 666409"/>
                <a:gd name="connsiteX4" fmla="*/ 180626 w 1431920"/>
                <a:gd name="connsiteY4" fmla="*/ 13984 h 666409"/>
                <a:gd name="connsiteX5" fmla="*/ 1276572 w 1431920"/>
                <a:gd name="connsiteY5" fmla="*/ 13984 h 666409"/>
                <a:gd name="connsiteX6" fmla="*/ 1427162 w 1431920"/>
                <a:gd name="connsiteY6" fmla="*/ 57703 h 666409"/>
                <a:gd name="connsiteX7" fmla="*/ 775271 w 1431920"/>
                <a:gd name="connsiteY7" fmla="*/ 665970 h 666409"/>
                <a:gd name="connsiteX8" fmla="*/ 775271 w 1431920"/>
                <a:gd name="connsiteY8" fmla="*/ 665970 h 66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920" h="666409">
                  <a:moveTo>
                    <a:pt x="775271" y="665970"/>
                  </a:moveTo>
                  <a:cubicBezTo>
                    <a:pt x="765651" y="665970"/>
                    <a:pt x="755936" y="665970"/>
                    <a:pt x="745648" y="665303"/>
                  </a:cubicBezTo>
                  <a:cubicBezTo>
                    <a:pt x="259111" y="645967"/>
                    <a:pt x="22987" y="187148"/>
                    <a:pt x="12700" y="167812"/>
                  </a:cubicBezTo>
                  <a:cubicBezTo>
                    <a:pt x="-11113" y="120854"/>
                    <a:pt x="-826" y="62942"/>
                    <a:pt x="38417" y="27509"/>
                  </a:cubicBezTo>
                  <a:cubicBezTo>
                    <a:pt x="77660" y="-7924"/>
                    <a:pt x="131095" y="-5352"/>
                    <a:pt x="180626" y="13984"/>
                  </a:cubicBezTo>
                  <a:cubicBezTo>
                    <a:pt x="388461" y="97042"/>
                    <a:pt x="1033303" y="129808"/>
                    <a:pt x="1276572" y="13984"/>
                  </a:cubicBezTo>
                  <a:cubicBezTo>
                    <a:pt x="1330674" y="-11734"/>
                    <a:pt x="1408493" y="1125"/>
                    <a:pt x="1427162" y="57703"/>
                  </a:cubicBezTo>
                  <a:cubicBezTo>
                    <a:pt x="1469739" y="182672"/>
                    <a:pt x="1224470" y="683306"/>
                    <a:pt x="775271" y="665970"/>
                  </a:cubicBezTo>
                  <a:lnTo>
                    <a:pt x="775271" y="665970"/>
                  </a:lnTo>
                  <a:close/>
                </a:path>
              </a:pathLst>
            </a:custGeom>
            <a:solidFill>
              <a:srgbClr val="013D45"/>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3E9B4B2-D427-6358-6E8A-219D2EB5E994}"/>
                </a:ext>
              </a:extLst>
            </p:cNvPr>
            <p:cNvSpPr/>
            <p:nvPr/>
          </p:nvSpPr>
          <p:spPr>
            <a:xfrm>
              <a:off x="6387142" y="2321038"/>
              <a:ext cx="1446138" cy="1933279"/>
            </a:xfrm>
            <a:custGeom>
              <a:avLst/>
              <a:gdLst>
                <a:gd name="connsiteX0" fmla="*/ 1433549 w 1446138"/>
                <a:gd name="connsiteY0" fmla="*/ 938226 h 1933279"/>
                <a:gd name="connsiteX1" fmla="*/ 1247525 w 1446138"/>
                <a:gd name="connsiteY1" fmla="*/ 958133 h 1933279"/>
                <a:gd name="connsiteX2" fmla="*/ 975301 w 1446138"/>
                <a:gd name="connsiteY2" fmla="*/ 859073 h 1933279"/>
                <a:gd name="connsiteX3" fmla="*/ 517720 w 1446138"/>
                <a:gd name="connsiteY3" fmla="*/ 823069 h 1933279"/>
                <a:gd name="connsiteX4" fmla="*/ 349794 w 1446138"/>
                <a:gd name="connsiteY4" fmla="*/ 824402 h 1933279"/>
                <a:gd name="connsiteX5" fmla="*/ 352366 w 1446138"/>
                <a:gd name="connsiteY5" fmla="*/ 1026428 h 1933279"/>
                <a:gd name="connsiteX6" fmla="*/ 497813 w 1446138"/>
                <a:gd name="connsiteY6" fmla="*/ 1823765 h 1933279"/>
                <a:gd name="connsiteX7" fmla="*/ 92334 w 1446138"/>
                <a:gd name="connsiteY7" fmla="*/ 1673842 h 1933279"/>
                <a:gd name="connsiteX8" fmla="*/ 16419 w 1446138"/>
                <a:gd name="connsiteY8" fmla="*/ 670573 h 1933279"/>
                <a:gd name="connsiteX9" fmla="*/ 124528 w 1446138"/>
                <a:gd name="connsiteY9" fmla="*/ 61164 h 1933279"/>
                <a:gd name="connsiteX10" fmla="*/ 434757 w 1446138"/>
                <a:gd name="connsiteY10" fmla="*/ 189275 h 1933279"/>
                <a:gd name="connsiteX11" fmla="*/ 434757 w 1446138"/>
                <a:gd name="connsiteY11" fmla="*/ 189275 h 1933279"/>
                <a:gd name="connsiteX12" fmla="*/ 400658 w 1446138"/>
                <a:gd name="connsiteY12" fmla="*/ 345009 h 1933279"/>
                <a:gd name="connsiteX13" fmla="*/ 581537 w 1446138"/>
                <a:gd name="connsiteY13" fmla="*/ 263951 h 1933279"/>
                <a:gd name="connsiteX14" fmla="*/ 1142750 w 1446138"/>
                <a:gd name="connsiteY14" fmla="*/ 182894 h 1933279"/>
                <a:gd name="connsiteX15" fmla="*/ 1303628 w 1446138"/>
                <a:gd name="connsiteY15" fmla="*/ 336056 h 1933279"/>
                <a:gd name="connsiteX16" fmla="*/ 1210283 w 1446138"/>
                <a:gd name="connsiteY16" fmla="*/ 449975 h 1933279"/>
                <a:gd name="connsiteX17" fmla="*/ 969586 w 1446138"/>
                <a:gd name="connsiteY17" fmla="*/ 479597 h 1933279"/>
                <a:gd name="connsiteX18" fmla="*/ 720507 w 1446138"/>
                <a:gd name="connsiteY18" fmla="*/ 558750 h 1933279"/>
                <a:gd name="connsiteX19" fmla="*/ 980540 w 1446138"/>
                <a:gd name="connsiteY19" fmla="*/ 597993 h 1933279"/>
                <a:gd name="connsiteX20" fmla="*/ 1341537 w 1446138"/>
                <a:gd name="connsiteY20" fmla="*/ 738963 h 1933279"/>
                <a:gd name="connsiteX21" fmla="*/ 1433549 w 1446138"/>
                <a:gd name="connsiteY21" fmla="*/ 938226 h 19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46138" h="1933279">
                  <a:moveTo>
                    <a:pt x="1433549" y="938226"/>
                  </a:moveTo>
                  <a:cubicBezTo>
                    <a:pt x="1395544" y="1010902"/>
                    <a:pt x="1304866" y="976802"/>
                    <a:pt x="1247525" y="958133"/>
                  </a:cubicBezTo>
                  <a:cubicBezTo>
                    <a:pt x="1190281" y="940131"/>
                    <a:pt x="1156181" y="888601"/>
                    <a:pt x="975301" y="859073"/>
                  </a:cubicBezTo>
                  <a:cubicBezTo>
                    <a:pt x="793850" y="829451"/>
                    <a:pt x="675454" y="821735"/>
                    <a:pt x="517720" y="823069"/>
                  </a:cubicBezTo>
                  <a:cubicBezTo>
                    <a:pt x="424375" y="823736"/>
                    <a:pt x="378084" y="823736"/>
                    <a:pt x="349794" y="824402"/>
                  </a:cubicBezTo>
                  <a:cubicBezTo>
                    <a:pt x="348461" y="889363"/>
                    <a:pt x="348461" y="956990"/>
                    <a:pt x="352366" y="1026428"/>
                  </a:cubicBezTo>
                  <a:cubicBezTo>
                    <a:pt x="374845" y="1482104"/>
                    <a:pt x="472095" y="1766520"/>
                    <a:pt x="497813" y="1823765"/>
                  </a:cubicBezTo>
                  <a:cubicBezTo>
                    <a:pt x="523530" y="1880439"/>
                    <a:pt x="187012" y="2106277"/>
                    <a:pt x="92334" y="1673842"/>
                  </a:cubicBezTo>
                  <a:cubicBezTo>
                    <a:pt x="-1583" y="1241407"/>
                    <a:pt x="-17680" y="1055384"/>
                    <a:pt x="16419" y="670573"/>
                  </a:cubicBezTo>
                  <a:cubicBezTo>
                    <a:pt x="42137" y="382919"/>
                    <a:pt x="78808" y="169940"/>
                    <a:pt x="124528" y="61164"/>
                  </a:cubicBezTo>
                  <a:cubicBezTo>
                    <a:pt x="183107" y="-77806"/>
                    <a:pt x="483620" y="43829"/>
                    <a:pt x="434757" y="189275"/>
                  </a:cubicBezTo>
                  <a:lnTo>
                    <a:pt x="434757" y="189275"/>
                  </a:lnTo>
                  <a:cubicBezTo>
                    <a:pt x="434757" y="189275"/>
                    <a:pt x="418660" y="247187"/>
                    <a:pt x="400658" y="345009"/>
                  </a:cubicBezTo>
                  <a:cubicBezTo>
                    <a:pt x="457903" y="314148"/>
                    <a:pt x="519720" y="285764"/>
                    <a:pt x="581537" y="263951"/>
                  </a:cubicBezTo>
                  <a:cubicBezTo>
                    <a:pt x="732795" y="209849"/>
                    <a:pt x="1033308" y="146794"/>
                    <a:pt x="1142750" y="182894"/>
                  </a:cubicBezTo>
                  <a:cubicBezTo>
                    <a:pt x="1252193" y="219565"/>
                    <a:pt x="1286292" y="280049"/>
                    <a:pt x="1303628" y="336056"/>
                  </a:cubicBezTo>
                  <a:cubicBezTo>
                    <a:pt x="1320963" y="392063"/>
                    <a:pt x="1295913" y="449308"/>
                    <a:pt x="1210283" y="449975"/>
                  </a:cubicBezTo>
                  <a:cubicBezTo>
                    <a:pt x="1124653" y="450641"/>
                    <a:pt x="1059693" y="457690"/>
                    <a:pt x="969586" y="479597"/>
                  </a:cubicBezTo>
                  <a:cubicBezTo>
                    <a:pt x="969586" y="479597"/>
                    <a:pt x="791945" y="516935"/>
                    <a:pt x="720507" y="558750"/>
                  </a:cubicBezTo>
                  <a:cubicBezTo>
                    <a:pt x="771371" y="559417"/>
                    <a:pt x="842141" y="568370"/>
                    <a:pt x="980540" y="597993"/>
                  </a:cubicBezTo>
                  <a:cubicBezTo>
                    <a:pt x="1118938" y="627616"/>
                    <a:pt x="1266957" y="681623"/>
                    <a:pt x="1341537" y="738963"/>
                  </a:cubicBezTo>
                  <a:cubicBezTo>
                    <a:pt x="1416213" y="797256"/>
                    <a:pt x="1472220" y="864884"/>
                    <a:pt x="1433549" y="938226"/>
                  </a:cubicBezTo>
                  <a:close/>
                </a:path>
              </a:pathLst>
            </a:custGeom>
            <a:solidFill>
              <a:srgbClr val="013D45"/>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34AB98-033C-C82A-01E2-1ACEA8565CE1}"/>
                </a:ext>
              </a:extLst>
            </p:cNvPr>
            <p:cNvSpPr/>
            <p:nvPr/>
          </p:nvSpPr>
          <p:spPr>
            <a:xfrm>
              <a:off x="4842606" y="2454696"/>
              <a:ext cx="1371463" cy="814674"/>
            </a:xfrm>
            <a:custGeom>
              <a:avLst/>
              <a:gdLst>
                <a:gd name="connsiteX0" fmla="*/ 234694 w 1371463"/>
                <a:gd name="connsiteY0" fmla="*/ 2087 h 814674"/>
                <a:gd name="connsiteX1" fmla="*/ 763046 w 1371463"/>
                <a:gd name="connsiteY1" fmla="*/ 98004 h 814674"/>
                <a:gd name="connsiteX2" fmla="*/ 1236724 w 1371463"/>
                <a:gd name="connsiteY2" fmla="*/ 376705 h 814674"/>
                <a:gd name="connsiteX3" fmla="*/ 1369313 w 1371463"/>
                <a:gd name="connsiteY3" fmla="*/ 583969 h 814674"/>
                <a:gd name="connsiteX4" fmla="*/ 1245773 w 1371463"/>
                <a:gd name="connsiteY4" fmla="*/ 652168 h 814674"/>
                <a:gd name="connsiteX5" fmla="*/ 725137 w 1371463"/>
                <a:gd name="connsiteY5" fmla="*/ 668932 h 814674"/>
                <a:gd name="connsiteX6" fmla="*/ 279176 w 1371463"/>
                <a:gd name="connsiteY6" fmla="*/ 804759 h 814674"/>
                <a:gd name="connsiteX7" fmla="*/ 70007 w 1371463"/>
                <a:gd name="connsiteY7" fmla="*/ 742941 h 814674"/>
                <a:gd name="connsiteX8" fmla="*/ 29431 w 1371463"/>
                <a:gd name="connsiteY8" fmla="*/ 551775 h 814674"/>
                <a:gd name="connsiteX9" fmla="*/ 481868 w 1371463"/>
                <a:gd name="connsiteY9" fmla="*/ 405661 h 814674"/>
                <a:gd name="connsiteX10" fmla="*/ 806194 w 1371463"/>
                <a:gd name="connsiteY10" fmla="*/ 375372 h 814674"/>
                <a:gd name="connsiteX11" fmla="*/ 579023 w 1371463"/>
                <a:gd name="connsiteY11" fmla="*/ 303934 h 814674"/>
                <a:gd name="connsiteX12" fmla="*/ 372426 w 1371463"/>
                <a:gd name="connsiteY12" fmla="*/ 282027 h 814674"/>
                <a:gd name="connsiteX13" fmla="*/ 148493 w 1371463"/>
                <a:gd name="connsiteY13" fmla="*/ 137914 h 814674"/>
                <a:gd name="connsiteX14" fmla="*/ 234694 w 1371463"/>
                <a:gd name="connsiteY14" fmla="*/ 2087 h 814674"/>
                <a:gd name="connsiteX15" fmla="*/ 234694 w 1371463"/>
                <a:gd name="connsiteY15" fmla="*/ 2087 h 81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63" h="814674">
                  <a:moveTo>
                    <a:pt x="234694" y="2087"/>
                  </a:moveTo>
                  <a:cubicBezTo>
                    <a:pt x="353090" y="-8867"/>
                    <a:pt x="546829" y="23328"/>
                    <a:pt x="763046" y="98004"/>
                  </a:cubicBezTo>
                  <a:cubicBezTo>
                    <a:pt x="979264" y="172680"/>
                    <a:pt x="1117662" y="257643"/>
                    <a:pt x="1236724" y="376705"/>
                  </a:cubicBezTo>
                  <a:cubicBezTo>
                    <a:pt x="1355787" y="495101"/>
                    <a:pt x="1379599" y="524057"/>
                    <a:pt x="1369313" y="583969"/>
                  </a:cubicBezTo>
                  <a:cubicBezTo>
                    <a:pt x="1358359" y="643215"/>
                    <a:pt x="1319116" y="655407"/>
                    <a:pt x="1245773" y="652168"/>
                  </a:cubicBezTo>
                  <a:cubicBezTo>
                    <a:pt x="1172431" y="648930"/>
                    <a:pt x="988313" y="646358"/>
                    <a:pt x="725137" y="668932"/>
                  </a:cubicBezTo>
                  <a:cubicBezTo>
                    <a:pt x="461961" y="691411"/>
                    <a:pt x="338326" y="781518"/>
                    <a:pt x="279176" y="804759"/>
                  </a:cubicBezTo>
                  <a:cubicBezTo>
                    <a:pt x="219931" y="827905"/>
                    <a:pt x="149160" y="811807"/>
                    <a:pt x="70007" y="742941"/>
                  </a:cubicBezTo>
                  <a:cubicBezTo>
                    <a:pt x="-8479" y="674076"/>
                    <a:pt x="-19433" y="591684"/>
                    <a:pt x="29431" y="551775"/>
                  </a:cubicBezTo>
                  <a:cubicBezTo>
                    <a:pt x="78294" y="512532"/>
                    <a:pt x="237933" y="439189"/>
                    <a:pt x="481868" y="405661"/>
                  </a:cubicBezTo>
                  <a:cubicBezTo>
                    <a:pt x="669796" y="379944"/>
                    <a:pt x="806194" y="375372"/>
                    <a:pt x="806194" y="375372"/>
                  </a:cubicBezTo>
                  <a:cubicBezTo>
                    <a:pt x="806194" y="375372"/>
                    <a:pt x="678083" y="317460"/>
                    <a:pt x="579023" y="303934"/>
                  </a:cubicBezTo>
                  <a:cubicBezTo>
                    <a:pt x="479963" y="290409"/>
                    <a:pt x="465771" y="280122"/>
                    <a:pt x="372426" y="282027"/>
                  </a:cubicBezTo>
                  <a:cubicBezTo>
                    <a:pt x="279081" y="283932"/>
                    <a:pt x="172972" y="216399"/>
                    <a:pt x="148493" y="137914"/>
                  </a:cubicBezTo>
                  <a:cubicBezTo>
                    <a:pt x="124014" y="59332"/>
                    <a:pt x="152970" y="9802"/>
                    <a:pt x="234694" y="2087"/>
                  </a:cubicBezTo>
                  <a:lnTo>
                    <a:pt x="234694" y="2087"/>
                  </a:lnTo>
                  <a:close/>
                </a:path>
              </a:pathLst>
            </a:custGeom>
            <a:solidFill>
              <a:srgbClr val="013D45"/>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E364C6B-FE08-BCF4-A5BF-51C797570BE4}"/>
                </a:ext>
              </a:extLst>
            </p:cNvPr>
            <p:cNvSpPr/>
            <p:nvPr/>
          </p:nvSpPr>
          <p:spPr>
            <a:xfrm>
              <a:off x="3857148" y="629991"/>
              <a:ext cx="4545996" cy="5526492"/>
            </a:xfrm>
            <a:custGeom>
              <a:avLst/>
              <a:gdLst>
                <a:gd name="connsiteX0" fmla="*/ 4545997 w 4545996"/>
                <a:gd name="connsiteY0" fmla="*/ 3005701 h 5526492"/>
                <a:gd name="connsiteX1" fmla="*/ 2282000 w 4545996"/>
                <a:gd name="connsiteY1" fmla="*/ 5526493 h 5526492"/>
                <a:gd name="connsiteX2" fmla="*/ 0 w 4545996"/>
                <a:gd name="connsiteY2" fmla="*/ 2995414 h 5526492"/>
                <a:gd name="connsiteX3" fmla="*/ 2195132 w 4545996"/>
                <a:gd name="connsiteY3" fmla="*/ 8755 h 5526492"/>
                <a:gd name="connsiteX4" fmla="*/ 2365058 w 4545996"/>
                <a:gd name="connsiteY4" fmla="*/ 97528 h 5526492"/>
                <a:gd name="connsiteX5" fmla="*/ 2258854 w 4545996"/>
                <a:gd name="connsiteY5" fmla="*/ 215924 h 5526492"/>
                <a:gd name="connsiteX6" fmla="*/ 455581 w 4545996"/>
                <a:gd name="connsiteY6" fmla="*/ 2990938 h 5526492"/>
                <a:gd name="connsiteX7" fmla="*/ 2280666 w 4545996"/>
                <a:gd name="connsiteY7" fmla="*/ 5301893 h 5526492"/>
                <a:gd name="connsiteX8" fmla="*/ 4086415 w 4545996"/>
                <a:gd name="connsiteY8" fmla="*/ 3109333 h 5526492"/>
                <a:gd name="connsiteX9" fmla="*/ 2263902 w 4545996"/>
                <a:gd name="connsiteY9" fmla="*/ 741133 h 5526492"/>
                <a:gd name="connsiteX10" fmla="*/ 2167414 w 4545996"/>
                <a:gd name="connsiteY10" fmla="*/ 637501 h 5526492"/>
                <a:gd name="connsiteX11" fmla="*/ 2268474 w 4545996"/>
                <a:gd name="connsiteY11" fmla="*/ 531297 h 5526492"/>
                <a:gd name="connsiteX12" fmla="*/ 2389442 w 4545996"/>
                <a:gd name="connsiteY12" fmla="*/ 528725 h 5526492"/>
                <a:gd name="connsiteX13" fmla="*/ 4545997 w 4545996"/>
                <a:gd name="connsiteY13" fmla="*/ 3005701 h 552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5996" h="5526492">
                  <a:moveTo>
                    <a:pt x="4545997" y="3005701"/>
                  </a:moveTo>
                  <a:cubicBezTo>
                    <a:pt x="4545997" y="4204613"/>
                    <a:pt x="4010597" y="5526493"/>
                    <a:pt x="2282000" y="5526493"/>
                  </a:cubicBezTo>
                  <a:cubicBezTo>
                    <a:pt x="553403" y="5526493"/>
                    <a:pt x="0" y="4263192"/>
                    <a:pt x="0" y="2995414"/>
                  </a:cubicBezTo>
                  <a:cubicBezTo>
                    <a:pt x="0" y="1562283"/>
                    <a:pt x="675704" y="395470"/>
                    <a:pt x="2195132" y="8755"/>
                  </a:cubicBezTo>
                  <a:cubicBezTo>
                    <a:pt x="2310956" y="-20867"/>
                    <a:pt x="2365058" y="28663"/>
                    <a:pt x="2365058" y="97528"/>
                  </a:cubicBezTo>
                  <a:cubicBezTo>
                    <a:pt x="2365058" y="136771"/>
                    <a:pt x="2347722" y="183730"/>
                    <a:pt x="2258854" y="215924"/>
                  </a:cubicBezTo>
                  <a:cubicBezTo>
                    <a:pt x="855250" y="736561"/>
                    <a:pt x="455581" y="1651723"/>
                    <a:pt x="455581" y="2990938"/>
                  </a:cubicBezTo>
                  <a:cubicBezTo>
                    <a:pt x="455581" y="4330153"/>
                    <a:pt x="980694" y="5301893"/>
                    <a:pt x="2280666" y="5301893"/>
                  </a:cubicBezTo>
                  <a:cubicBezTo>
                    <a:pt x="3580638" y="5301893"/>
                    <a:pt x="4086415" y="4261287"/>
                    <a:pt x="4086415" y="3109333"/>
                  </a:cubicBezTo>
                  <a:cubicBezTo>
                    <a:pt x="4086415" y="1698681"/>
                    <a:pt x="3570922" y="829906"/>
                    <a:pt x="2263902" y="741133"/>
                  </a:cubicBezTo>
                  <a:cubicBezTo>
                    <a:pt x="2199513" y="735989"/>
                    <a:pt x="2167414" y="687031"/>
                    <a:pt x="2167414" y="637501"/>
                  </a:cubicBezTo>
                  <a:cubicBezTo>
                    <a:pt x="2167414" y="585399"/>
                    <a:pt x="2202180" y="536440"/>
                    <a:pt x="2268474" y="531297"/>
                  </a:cubicBezTo>
                  <a:cubicBezTo>
                    <a:pt x="2310289" y="528725"/>
                    <a:pt x="2347627" y="528725"/>
                    <a:pt x="2389442" y="528725"/>
                  </a:cubicBezTo>
                  <a:cubicBezTo>
                    <a:pt x="3776281" y="529392"/>
                    <a:pt x="4545997" y="1663915"/>
                    <a:pt x="4545997" y="3005701"/>
                  </a:cubicBezTo>
                  <a:close/>
                </a:path>
              </a:pathLst>
            </a:custGeom>
            <a:solidFill>
              <a:srgbClr val="013D45"/>
            </a:solidFill>
            <a:ln w="9525" cap="flat">
              <a:noFill/>
              <a:prstDash val="solid"/>
              <a:miter/>
            </a:ln>
          </p:spPr>
          <p:txBody>
            <a:bodyPr rtlCol="0" anchor="ctr"/>
            <a:lstStyle/>
            <a:p>
              <a:endParaRPr lang="en-US"/>
            </a:p>
          </p:txBody>
        </p:sp>
      </p:grpSp>
      <p:sp>
        <p:nvSpPr>
          <p:cNvPr id="3" name="Graphic 3">
            <a:extLst>
              <a:ext uri="{FF2B5EF4-FFF2-40B4-BE49-F238E27FC236}">
                <a16:creationId xmlns:a16="http://schemas.microsoft.com/office/drawing/2014/main" id="{5B356289-26C1-A3AE-5683-44FB1ECF412C}"/>
              </a:ext>
            </a:extLst>
          </p:cNvPr>
          <p:cNvSpPr/>
          <p:nvPr/>
        </p:nvSpPr>
        <p:spPr>
          <a:xfrm rot="5400000">
            <a:off x="752393" y="50648"/>
            <a:ext cx="6267037" cy="6951091"/>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3"/>
          </a:solidFill>
          <a:ln w="9525"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8623B090-4E6E-294B-2D8B-B3C9C95D5C98}"/>
              </a:ext>
            </a:extLst>
          </p:cNvPr>
          <p:cNvSpPr txBox="1"/>
          <p:nvPr/>
        </p:nvSpPr>
        <p:spPr>
          <a:xfrm>
            <a:off x="1067346" y="2075127"/>
            <a:ext cx="5634769" cy="3477875"/>
          </a:xfrm>
          <a:prstGeom prst="rect">
            <a:avLst/>
          </a:prstGeom>
          <a:noFill/>
        </p:spPr>
        <p:txBody>
          <a:bodyPr wrap="square">
            <a:spAutoFit/>
          </a:bodyPr>
          <a:lstStyle/>
          <a:p>
            <a:pPr algn="ctr"/>
            <a:r>
              <a:rPr lang="en-US" sz="1100" b="0" u="none" strike="noStrike">
                <a:solidFill>
                  <a:srgbClr val="212121"/>
                </a:solidFill>
                <a:effectLst/>
                <a:latin typeface="Open Sans" panose="020B0606030504020204" pitchFamily="34" charset="0"/>
              </a:rPr>
              <a:t>Sam Kingsley is a consultant with experience designing and leading successful Diversity, Equity, Inclusion and Belonging (DEIB), Employee Wellbeing and Engagement strategies and culture change </a:t>
            </a:r>
            <a:r>
              <a:rPr lang="en-US" sz="1100" b="0" u="none" strike="noStrike" err="1">
                <a:solidFill>
                  <a:srgbClr val="212121"/>
                </a:solidFill>
                <a:effectLst/>
                <a:latin typeface="Open Sans" panose="020B0606030504020204" pitchFamily="34" charset="0"/>
              </a:rPr>
              <a:t>programmes</a:t>
            </a:r>
            <a:r>
              <a:rPr lang="en-US" sz="1100" b="0" u="none" strike="noStrike">
                <a:solidFill>
                  <a:srgbClr val="212121"/>
                </a:solidFill>
                <a:effectLst/>
                <a:latin typeface="Open Sans" panose="020B0606030504020204" pitchFamily="34" charset="0"/>
              </a:rPr>
              <a:t>. Sam is experienced in setting and delivering tangible targets, by combining research and data with lived experience and a hands-on approach. </a:t>
            </a:r>
          </a:p>
          <a:p>
            <a:pPr algn="ctr"/>
            <a:endParaRPr lang="en-US" sz="1100" b="0" u="none" strike="noStrike">
              <a:solidFill>
                <a:srgbClr val="212121"/>
              </a:solidFill>
              <a:effectLst/>
              <a:latin typeface="Open Sans" panose="020B0606030504020204" pitchFamily="34" charset="0"/>
            </a:endParaRPr>
          </a:p>
          <a:p>
            <a:pPr algn="ctr" fontAlgn="base"/>
            <a:r>
              <a:rPr lang="en-US" sz="1100" b="0" u="none" strike="noStrike">
                <a:solidFill>
                  <a:srgbClr val="212121"/>
                </a:solidFill>
                <a:effectLst/>
                <a:latin typeface="Open Sans" panose="020B0606030504020204" pitchFamily="34" charset="0"/>
              </a:rPr>
              <a:t>Having recently been awarded the Diversity Champion Corporate Award and International Inclusion Award, which form the International Diversity &amp; Inclusion Awards 2023, by awarding body </a:t>
            </a:r>
            <a:r>
              <a:rPr lang="en-US" sz="1100" b="0" u="none" strike="noStrike" err="1">
                <a:solidFill>
                  <a:srgbClr val="212121"/>
                </a:solidFill>
                <a:effectLst/>
                <a:latin typeface="Open Sans" panose="020B0606030504020204" pitchFamily="34" charset="0"/>
              </a:rPr>
              <a:t>Diversiton</a:t>
            </a:r>
            <a:r>
              <a:rPr lang="en-US" sz="1100" b="0" u="none" strike="noStrike">
                <a:solidFill>
                  <a:srgbClr val="212121"/>
                </a:solidFill>
                <a:effectLst/>
                <a:latin typeface="Open Sans" panose="020B0606030504020204" pitchFamily="34" charset="0"/>
              </a:rPr>
              <a:t> for the development and early implementation of Unite Students DEIB and Wellbeing strategy, Sam was also shortlisted as a Rising Star for Property Weeks Student Accommodation Awards 2023 and for Diversity Team of the Year at the British Diversity Awards 2024.  </a:t>
            </a:r>
          </a:p>
          <a:p>
            <a:pPr algn="ctr" fontAlgn="base"/>
            <a:endParaRPr lang="en-US" sz="1100" b="0" u="none" strike="noStrike">
              <a:solidFill>
                <a:srgbClr val="212121"/>
              </a:solidFill>
              <a:effectLst/>
              <a:latin typeface="Open Sans" panose="020B0606030504020204" pitchFamily="34" charset="0"/>
            </a:endParaRPr>
          </a:p>
          <a:p>
            <a:pPr algn="ctr" fontAlgn="base"/>
            <a:r>
              <a:rPr lang="en-US" sz="1100" b="0" u="none" strike="noStrike">
                <a:solidFill>
                  <a:srgbClr val="212121"/>
                </a:solidFill>
                <a:effectLst/>
                <a:latin typeface="Open Sans" panose="020B0606030504020204" pitchFamily="34" charset="0"/>
              </a:rPr>
              <a:t>She is committed to delivering impactful change projects both within </a:t>
            </a:r>
            <a:r>
              <a:rPr lang="en-US" sz="1100" b="0" u="none" strike="noStrike" err="1">
                <a:solidFill>
                  <a:srgbClr val="212121"/>
                </a:solidFill>
                <a:effectLst/>
                <a:latin typeface="Open Sans" panose="020B0606030504020204" pitchFamily="34" charset="0"/>
              </a:rPr>
              <a:t>organisations</a:t>
            </a:r>
            <a:r>
              <a:rPr lang="en-US" sz="1100" b="0" u="none" strike="noStrike">
                <a:solidFill>
                  <a:srgbClr val="212121"/>
                </a:solidFill>
                <a:effectLst/>
                <a:latin typeface="Open Sans" panose="020B0606030504020204" pitchFamily="34" charset="0"/>
              </a:rPr>
              <a:t> and across the UK through her voluntary work and appointments to National Student Pride’s Advisory Board and Student Mind’s Anti-racism Council.</a:t>
            </a:r>
            <a:endParaRPr lang="en-US" sz="1100" b="0" u="none" strike="noStrike">
              <a:solidFill>
                <a:srgbClr val="212121"/>
              </a:solidFill>
              <a:effectLst/>
              <a:latin typeface="Times New Roman" panose="02020603050405020304" pitchFamily="18" charset="0"/>
            </a:endParaRPr>
          </a:p>
          <a:p>
            <a:pPr algn="ctr" fontAlgn="base"/>
            <a:r>
              <a:rPr lang="en-US" sz="1100" b="0" u="none" strike="noStrike">
                <a:solidFill>
                  <a:srgbClr val="212121"/>
                </a:solidFill>
                <a:effectLst/>
                <a:latin typeface="Open Sans" panose="020B0606030504020204" pitchFamily="34" charset="0"/>
              </a:rPr>
              <a:t> </a:t>
            </a:r>
            <a:endParaRPr lang="en-US" sz="1100" b="0" u="none" strike="noStrike">
              <a:solidFill>
                <a:srgbClr val="212121"/>
              </a:solidFill>
              <a:effectLst/>
              <a:latin typeface="Times New Roman" panose="02020603050405020304" pitchFamily="18" charset="0"/>
            </a:endParaRPr>
          </a:p>
          <a:p>
            <a:pPr algn="ctr" fontAlgn="base"/>
            <a:r>
              <a:rPr lang="en-US" sz="1100" b="0" u="none" strike="noStrike">
                <a:solidFill>
                  <a:srgbClr val="212121"/>
                </a:solidFill>
                <a:effectLst/>
                <a:latin typeface="Open Sans" panose="020B0606030504020204" pitchFamily="34" charset="0"/>
              </a:rPr>
              <a:t>As an intersectional woman, she is passionate about promoting understanding and acceptance, over tolerance, and the workplace being an inclusive space in which people can bring their full selves and feel like they belong.</a:t>
            </a:r>
            <a:endParaRPr lang="en-US" sz="1100" b="0" u="none" strike="noStrike">
              <a:solidFill>
                <a:srgbClr val="212121"/>
              </a:solidFill>
              <a:effectLst/>
              <a:latin typeface="Times New Roman" panose="02020603050405020304" pitchFamily="18" charset="0"/>
            </a:endParaRPr>
          </a:p>
        </p:txBody>
      </p:sp>
      <p:sp>
        <p:nvSpPr>
          <p:cNvPr id="7" name="Graphic 3">
            <a:extLst>
              <a:ext uri="{FF2B5EF4-FFF2-40B4-BE49-F238E27FC236}">
                <a16:creationId xmlns:a16="http://schemas.microsoft.com/office/drawing/2014/main" id="{11180A21-F6EB-9375-9199-0927364040E3}"/>
              </a:ext>
            </a:extLst>
          </p:cNvPr>
          <p:cNvSpPr/>
          <p:nvPr/>
        </p:nvSpPr>
        <p:spPr>
          <a:xfrm rot="20750290">
            <a:off x="7003933" y="4459532"/>
            <a:ext cx="1430961" cy="1587152"/>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pPr algn="ctr"/>
            <a:r>
              <a:rPr lang="en-US" b="1"/>
              <a:t>Co-author</a:t>
            </a:r>
          </a:p>
        </p:txBody>
      </p:sp>
      <p:sp>
        <p:nvSpPr>
          <p:cNvPr id="8" name="Title 9">
            <a:extLst>
              <a:ext uri="{FF2B5EF4-FFF2-40B4-BE49-F238E27FC236}">
                <a16:creationId xmlns:a16="http://schemas.microsoft.com/office/drawing/2014/main" id="{8615D5B5-3395-1913-3A10-B67C172F929C}"/>
              </a:ext>
            </a:extLst>
          </p:cNvPr>
          <p:cNvSpPr txBox="1">
            <a:spLocks/>
          </p:cNvSpPr>
          <p:nvPr/>
        </p:nvSpPr>
        <p:spPr>
          <a:xfrm>
            <a:off x="1601728" y="836089"/>
            <a:ext cx="4630487" cy="1239038"/>
          </a:xfrm>
          <a:prstGeom prst="rect">
            <a:avLst/>
          </a:prstGeom>
        </p:spPr>
        <p:txBody>
          <a:bodyPr/>
          <a:lstStyle>
            <a:lvl1pPr algn="l" defTabSz="914400" rtl="0" eaLnBrk="1" latinLnBrk="0" hangingPunct="1">
              <a:lnSpc>
                <a:spcPts val="3900"/>
              </a:lnSpc>
              <a:spcBef>
                <a:spcPct val="0"/>
              </a:spcBef>
              <a:buNone/>
              <a:defRPr sz="3200" b="0" i="0" kern="1200">
                <a:solidFill>
                  <a:schemeClr val="accent2"/>
                </a:solidFill>
                <a:latin typeface="Fira Sans Medium" panose="020B0503050000020004" pitchFamily="34" charset="0"/>
                <a:ea typeface="+mj-ea"/>
                <a:cs typeface="+mj-cs"/>
              </a:defRPr>
            </a:lvl1pPr>
          </a:lstStyle>
          <a:p>
            <a:pPr>
              <a:lnSpc>
                <a:spcPts val="9000"/>
              </a:lnSpc>
            </a:pPr>
            <a:r>
              <a:rPr lang="en-US"/>
              <a:t>Sam Kingsley (she/her)</a:t>
            </a:r>
          </a:p>
        </p:txBody>
      </p:sp>
      <p:pic>
        <p:nvPicPr>
          <p:cNvPr id="10" name="Graphic 9" descr="Envelope outline">
            <a:hlinkClick r:id="rId4"/>
            <a:extLst>
              <a:ext uri="{FF2B5EF4-FFF2-40B4-BE49-F238E27FC236}">
                <a16:creationId xmlns:a16="http://schemas.microsoft.com/office/drawing/2014/main" id="{77F964E9-08F1-E57D-7D3D-CD174392FC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7530" y="5828797"/>
            <a:ext cx="457200" cy="457200"/>
          </a:xfrm>
          <a:prstGeom prst="rect">
            <a:avLst/>
          </a:prstGeom>
        </p:spPr>
      </p:pic>
      <p:pic>
        <p:nvPicPr>
          <p:cNvPr id="11" name="Picture 10" descr="A blue circle with white letters on it&#10;&#10;Description automatically generated">
            <a:hlinkClick r:id="rId7"/>
            <a:extLst>
              <a:ext uri="{FF2B5EF4-FFF2-40B4-BE49-F238E27FC236}">
                <a16:creationId xmlns:a16="http://schemas.microsoft.com/office/drawing/2014/main" id="{162033B1-7C0C-1051-E705-10C26C44584A}"/>
              </a:ext>
            </a:extLst>
          </p:cNvPr>
          <p:cNvPicPr>
            <a:picLocks noChangeAspect="1"/>
          </p:cNvPicPr>
          <p:nvPr/>
        </p:nvPicPr>
        <p:blipFill>
          <a:blip r:embed="rId8"/>
          <a:stretch>
            <a:fillRect/>
          </a:stretch>
        </p:blipFill>
        <p:spPr>
          <a:xfrm>
            <a:off x="3918719" y="5882304"/>
            <a:ext cx="350186" cy="350186"/>
          </a:xfrm>
          <a:prstGeom prst="rect">
            <a:avLst/>
          </a:prstGeom>
        </p:spPr>
      </p:pic>
    </p:spTree>
    <p:extLst>
      <p:ext uri="{BB962C8B-B14F-4D97-AF65-F5344CB8AC3E}">
        <p14:creationId xmlns:p14="http://schemas.microsoft.com/office/powerpoint/2010/main" val="84021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BDEA03-5F3B-AD4E-2A73-CBED3CE0A9B9}"/>
              </a:ext>
            </a:extLst>
          </p:cNvPr>
          <p:cNvSpPr>
            <a:spLocks noGrp="1"/>
          </p:cNvSpPr>
          <p:nvPr>
            <p:ph type="title"/>
          </p:nvPr>
        </p:nvSpPr>
        <p:spPr>
          <a:xfrm>
            <a:off x="3269106" y="2575805"/>
            <a:ext cx="7754736" cy="2442238"/>
          </a:xfrm>
        </p:spPr>
        <p:txBody>
          <a:bodyPr/>
          <a:lstStyle/>
          <a:p>
            <a:pPr>
              <a:lnSpc>
                <a:spcPts val="9000"/>
              </a:lnSpc>
            </a:pPr>
            <a:r>
              <a:rPr lang="en-US"/>
              <a:t>The need for employee wellbeing</a:t>
            </a:r>
          </a:p>
        </p:txBody>
      </p:sp>
      <p:sp>
        <p:nvSpPr>
          <p:cNvPr id="12" name="Title 4">
            <a:extLst>
              <a:ext uri="{FF2B5EF4-FFF2-40B4-BE49-F238E27FC236}">
                <a16:creationId xmlns:a16="http://schemas.microsoft.com/office/drawing/2014/main" id="{F30C106B-ACD1-6E84-2DE0-3BB18BE88F94}"/>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en-US" sz="9000" b="0" i="0">
                <a:solidFill>
                  <a:schemeClr val="accent5"/>
                </a:solidFill>
                <a:latin typeface="Fira Sans Medium" panose="020B0503050000020004" pitchFamily="34" charset="0"/>
              </a:rPr>
              <a:t>01</a:t>
            </a:r>
          </a:p>
        </p:txBody>
      </p:sp>
    </p:spTree>
    <p:extLst>
      <p:ext uri="{BB962C8B-B14F-4D97-AF65-F5344CB8AC3E}">
        <p14:creationId xmlns:p14="http://schemas.microsoft.com/office/powerpoint/2010/main" val="252695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8BF0-A466-5215-FD25-671CD9E90960}"/>
              </a:ext>
            </a:extLst>
          </p:cNvPr>
          <p:cNvSpPr>
            <a:spLocks noGrp="1"/>
          </p:cNvSpPr>
          <p:nvPr>
            <p:ph type="title"/>
          </p:nvPr>
        </p:nvSpPr>
        <p:spPr/>
        <p:txBody>
          <a:bodyPr/>
          <a:lstStyle/>
          <a:p>
            <a:r>
              <a:rPr lang="en-US"/>
              <a:t>Business case</a:t>
            </a:r>
          </a:p>
        </p:txBody>
      </p:sp>
      <p:sp>
        <p:nvSpPr>
          <p:cNvPr id="3" name="Text Placeholder 2">
            <a:extLst>
              <a:ext uri="{FF2B5EF4-FFF2-40B4-BE49-F238E27FC236}">
                <a16:creationId xmlns:a16="http://schemas.microsoft.com/office/drawing/2014/main" id="{DBB3214F-3030-B129-4B3C-7DAA6AD83098}"/>
              </a:ext>
            </a:extLst>
          </p:cNvPr>
          <p:cNvSpPr>
            <a:spLocks noGrp="1"/>
          </p:cNvSpPr>
          <p:nvPr>
            <p:ph type="body" sz="quarter" idx="12"/>
          </p:nvPr>
        </p:nvSpPr>
        <p:spPr/>
        <p:txBody>
          <a:bodyPr/>
          <a:lstStyle/>
          <a:p>
            <a:r>
              <a:rPr lang="en-US"/>
              <a:t>What is the employee support framework?</a:t>
            </a:r>
          </a:p>
        </p:txBody>
      </p:sp>
      <p:sp>
        <p:nvSpPr>
          <p:cNvPr id="4" name="Rounded Rectangle 3">
            <a:extLst>
              <a:ext uri="{FF2B5EF4-FFF2-40B4-BE49-F238E27FC236}">
                <a16:creationId xmlns:a16="http://schemas.microsoft.com/office/drawing/2014/main" id="{F89D5BF5-ADEE-0F8C-F6F2-511FC449844A}"/>
              </a:ext>
            </a:extLst>
          </p:cNvPr>
          <p:cNvSpPr/>
          <p:nvPr/>
        </p:nvSpPr>
        <p:spPr>
          <a:xfrm>
            <a:off x="7393050" y="2041611"/>
            <a:ext cx="7590329" cy="5784370"/>
          </a:xfrm>
          <a:prstGeom prst="roundRect">
            <a:avLst>
              <a:gd name="adj" fmla="val 3802"/>
            </a:avLst>
          </a:prstGeom>
          <a:solidFill>
            <a:srgbClr val="DC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9">
            <a:extLst>
              <a:ext uri="{FF2B5EF4-FFF2-40B4-BE49-F238E27FC236}">
                <a16:creationId xmlns:a16="http://schemas.microsoft.com/office/drawing/2014/main" id="{00315305-EDDE-1929-44D8-2D58CA09AA06}"/>
              </a:ext>
            </a:extLst>
          </p:cNvPr>
          <p:cNvSpPr txBox="1">
            <a:spLocks/>
          </p:cNvSpPr>
          <p:nvPr/>
        </p:nvSpPr>
        <p:spPr>
          <a:xfrm>
            <a:off x="7662040" y="2533638"/>
            <a:ext cx="4435367" cy="3856526"/>
          </a:xfrm>
          <a:prstGeom prst="rect">
            <a:avLst/>
          </a:prstGeom>
        </p:spPr>
        <p:txBody>
          <a:bodyPr vert="horz" lIns="91440" tIns="45720" rIns="91440" bIns="45720" rtlCol="0" anchor="t">
            <a:normAutofit/>
          </a:bodyPr>
          <a:lstStyle>
            <a:lvl1pPr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pPr algn="ctr">
              <a:lnSpc>
                <a:spcPct val="150000"/>
              </a:lnSpc>
            </a:pPr>
            <a:r>
              <a:rPr lang="en-US"/>
              <a:t>&lt;INSERT QUOTE&gt;</a:t>
            </a:r>
            <a:br>
              <a:rPr lang="en-US"/>
            </a:br>
            <a:r>
              <a:rPr lang="en-US" sz="2400"/>
              <a:t>Name</a:t>
            </a:r>
            <a:br>
              <a:rPr lang="en-US" sz="2400"/>
            </a:br>
            <a:r>
              <a:rPr lang="en-US" sz="2400"/>
              <a:t>Job Title</a:t>
            </a:r>
            <a:endParaRPr lang="en-US"/>
          </a:p>
        </p:txBody>
      </p:sp>
      <p:sp>
        <p:nvSpPr>
          <p:cNvPr id="7" name="TextBox 6">
            <a:extLst>
              <a:ext uri="{FF2B5EF4-FFF2-40B4-BE49-F238E27FC236}">
                <a16:creationId xmlns:a16="http://schemas.microsoft.com/office/drawing/2014/main" id="{C4F349BD-E5F0-E934-82B3-6AF4B964084A}"/>
              </a:ext>
            </a:extLst>
          </p:cNvPr>
          <p:cNvSpPr txBox="1"/>
          <p:nvPr/>
        </p:nvSpPr>
        <p:spPr>
          <a:xfrm>
            <a:off x="505861" y="1884281"/>
            <a:ext cx="6621517" cy="4145815"/>
          </a:xfrm>
          <a:prstGeom prst="rect">
            <a:avLst/>
          </a:prstGeom>
          <a:noFill/>
        </p:spPr>
        <p:txBody>
          <a:bodyPr wrap="square">
            <a:spAutoFit/>
          </a:bodyPr>
          <a:lstStyle/>
          <a:p>
            <a:r>
              <a:rPr lang="en-US" sz="1400">
                <a:solidFill>
                  <a:srgbClr val="2A2A2A"/>
                </a:solidFill>
                <a:effectLst/>
                <a:latin typeface="Arial" panose="020B0604020202020204" pitchFamily="34" charset="0"/>
                <a:cs typeface="Arial" panose="020B0604020202020204" pitchFamily="34" charset="0"/>
              </a:rPr>
              <a:t>To help employees be more productive, engaged, happy, and healthy at work, </a:t>
            </a:r>
            <a:r>
              <a:rPr lang="en-US" sz="1400">
                <a:solidFill>
                  <a:srgbClr val="2A2A2A"/>
                </a:solidFill>
                <a:effectLst/>
                <a:highlight>
                  <a:srgbClr val="FFFF00"/>
                </a:highlight>
                <a:latin typeface="Arial" panose="020B0604020202020204" pitchFamily="34" charset="0"/>
                <a:cs typeface="Arial" panose="020B0604020202020204" pitchFamily="34" charset="0"/>
              </a:rPr>
              <a:t>&lt;</a:t>
            </a:r>
            <a:r>
              <a:rPr lang="en-US" sz="1400" err="1">
                <a:solidFill>
                  <a:srgbClr val="2A2A2A"/>
                </a:solidFill>
                <a:effectLst/>
                <a:highlight>
                  <a:srgbClr val="FFFF00"/>
                </a:highlight>
                <a:latin typeface="Arial" panose="020B0604020202020204" pitchFamily="34" charset="0"/>
                <a:cs typeface="Arial" panose="020B0604020202020204" pitchFamily="34" charset="0"/>
              </a:rPr>
              <a:t>businessname</a:t>
            </a:r>
            <a:r>
              <a:rPr lang="en-US" sz="1400">
                <a:solidFill>
                  <a:srgbClr val="2A2A2A"/>
                </a:solidFill>
                <a:effectLst/>
                <a:highlight>
                  <a:srgbClr val="FFFF00"/>
                </a:highlight>
                <a:latin typeface="Arial" panose="020B0604020202020204" pitchFamily="34" charset="0"/>
                <a:cs typeface="Arial" panose="020B0604020202020204" pitchFamily="34" charset="0"/>
              </a:rPr>
              <a:t>&gt; </a:t>
            </a:r>
            <a:r>
              <a:rPr lang="en-US" sz="1400">
                <a:solidFill>
                  <a:srgbClr val="2A2A2A"/>
                </a:solidFill>
                <a:effectLst/>
                <a:latin typeface="Arial" panose="020B0604020202020204" pitchFamily="34" charset="0"/>
                <a:cs typeface="Arial" panose="020B0604020202020204" pitchFamily="34" charset="0"/>
              </a:rPr>
              <a:t>must encourage employees to take ownership of their health and wellbeing.</a:t>
            </a:r>
            <a:br>
              <a:rPr lang="en-US" sz="1400">
                <a:solidFill>
                  <a:srgbClr val="2A2A2A"/>
                </a:solidFill>
                <a:effectLst/>
                <a:latin typeface="Arial" panose="020B0604020202020204" pitchFamily="34" charset="0"/>
                <a:cs typeface="Arial" panose="020B0604020202020204" pitchFamily="34" charset="0"/>
              </a:rPr>
            </a:br>
            <a:endParaRPr lang="en-US" sz="1400">
              <a:solidFill>
                <a:srgbClr val="2A2A2A"/>
              </a:solidFill>
              <a:effectLst/>
              <a:latin typeface="Arial" panose="020B0604020202020204" pitchFamily="34" charset="0"/>
              <a:cs typeface="Arial" panose="020B0604020202020204" pitchFamily="34" charset="0"/>
            </a:endParaRPr>
          </a:p>
          <a:p>
            <a:r>
              <a:rPr lang="en-US" sz="1400">
                <a:solidFill>
                  <a:srgbClr val="2A2A2A"/>
                </a:solidFill>
                <a:effectLst/>
                <a:latin typeface="Arial" panose="020B0604020202020204" pitchFamily="34" charset="0"/>
                <a:cs typeface="Arial" panose="020B0604020202020204" pitchFamily="34" charset="0"/>
              </a:rPr>
              <a:t>It takes a whole-person approach, providing resources to benefit mental, physical, financial, and social wellbeing. By offering a framework that looks out for our employees, </a:t>
            </a:r>
            <a:r>
              <a:rPr lang="en-US" sz="1400">
                <a:solidFill>
                  <a:srgbClr val="2A2A2A"/>
                </a:solidFill>
                <a:effectLst/>
                <a:highlight>
                  <a:srgbClr val="FFFF00"/>
                </a:highlight>
                <a:latin typeface="Arial" panose="020B0604020202020204" pitchFamily="34" charset="0"/>
                <a:cs typeface="Arial" panose="020B0604020202020204" pitchFamily="34" charset="0"/>
              </a:rPr>
              <a:t>&lt;</a:t>
            </a:r>
            <a:r>
              <a:rPr lang="en-US" sz="1400" err="1">
                <a:solidFill>
                  <a:srgbClr val="2A2A2A"/>
                </a:solidFill>
                <a:effectLst/>
                <a:highlight>
                  <a:srgbClr val="FFFF00"/>
                </a:highlight>
                <a:latin typeface="Arial" panose="020B0604020202020204" pitchFamily="34" charset="0"/>
                <a:cs typeface="Arial" panose="020B0604020202020204" pitchFamily="34" charset="0"/>
              </a:rPr>
              <a:t>businessname</a:t>
            </a:r>
            <a:r>
              <a:rPr lang="en-US" sz="1400">
                <a:solidFill>
                  <a:srgbClr val="2A2A2A"/>
                </a:solidFill>
                <a:effectLst/>
                <a:highlight>
                  <a:srgbClr val="FFFF00"/>
                </a:highlight>
                <a:latin typeface="Arial" panose="020B0604020202020204" pitchFamily="34" charset="0"/>
                <a:cs typeface="Arial" panose="020B0604020202020204" pitchFamily="34" charset="0"/>
              </a:rPr>
              <a:t>&gt; </a:t>
            </a:r>
            <a:r>
              <a:rPr lang="en-US" sz="1400">
                <a:solidFill>
                  <a:srgbClr val="2A2A2A"/>
                </a:solidFill>
                <a:effectLst/>
                <a:latin typeface="Arial" panose="020B0604020202020204" pitchFamily="34" charset="0"/>
                <a:cs typeface="Arial" panose="020B0604020202020204" pitchFamily="34" charset="0"/>
              </a:rPr>
              <a:t>is dedicated to guaranteeing a clear route to being a benchmark employer.</a:t>
            </a:r>
          </a:p>
          <a:p>
            <a:endParaRPr lang="en-US" sz="1400">
              <a:solidFill>
                <a:srgbClr val="2A2A2A"/>
              </a:solidFill>
              <a:effectLst/>
              <a:latin typeface="Arial" panose="020B0604020202020204" pitchFamily="34" charset="0"/>
              <a:cs typeface="Arial" panose="020B0604020202020204" pitchFamily="34" charset="0"/>
            </a:endParaRPr>
          </a:p>
          <a:p>
            <a:r>
              <a:rPr lang="en-US" sz="1400" b="1">
                <a:solidFill>
                  <a:srgbClr val="2A2A2A"/>
                </a:solidFill>
                <a:effectLst/>
                <a:latin typeface="Arial" panose="020B0604020202020204" pitchFamily="34" charset="0"/>
                <a:cs typeface="Arial" panose="020B0604020202020204" pitchFamily="34" charset="0"/>
              </a:rPr>
              <a:t>What are the benefits of introducing this framework?</a:t>
            </a:r>
          </a:p>
          <a:p>
            <a:r>
              <a:rPr lang="en-US" sz="1400">
                <a:solidFill>
                  <a:srgbClr val="2A2A2A"/>
                </a:solidFill>
                <a:effectLst/>
                <a:latin typeface="Arial" panose="020B0604020202020204" pitchFamily="34" charset="0"/>
                <a:cs typeface="Arial" panose="020B0604020202020204" pitchFamily="34" charset="0"/>
              </a:rPr>
              <a:t>The benefits of implementing </a:t>
            </a:r>
            <a:r>
              <a:rPr lang="en-US" sz="1400" err="1">
                <a:solidFill>
                  <a:srgbClr val="2A2A2A"/>
                </a:solidFill>
                <a:effectLst/>
                <a:latin typeface="Arial" panose="020B0604020202020204" pitchFamily="34" charset="0"/>
                <a:cs typeface="Arial" panose="020B0604020202020204" pitchFamily="34" charset="0"/>
              </a:rPr>
              <a:t>personalised</a:t>
            </a:r>
            <a:r>
              <a:rPr lang="en-US" sz="1400">
                <a:solidFill>
                  <a:srgbClr val="2A2A2A"/>
                </a:solidFill>
                <a:effectLst/>
                <a:latin typeface="Arial" panose="020B0604020202020204" pitchFamily="34" charset="0"/>
                <a:cs typeface="Arial" panose="020B0604020202020204" pitchFamily="34" charset="0"/>
              </a:rPr>
              <a:t> employee support lowers employee turnover, while improving performance and productivity. Plus:</a:t>
            </a:r>
            <a:br>
              <a:rPr lang="en-US" sz="1400">
                <a:solidFill>
                  <a:srgbClr val="2A2A2A"/>
                </a:solidFill>
                <a:effectLst/>
                <a:latin typeface="Arial" panose="020B0604020202020204" pitchFamily="34" charset="0"/>
                <a:cs typeface="Arial" panose="020B0604020202020204" pitchFamily="34" charset="0"/>
              </a:rPr>
            </a:br>
            <a:endParaRPr lang="en-US" sz="1400">
              <a:solidFill>
                <a:srgbClr val="2A2A2A"/>
              </a:solidFill>
              <a:effectLst/>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Improved employee retention and lower turnover</a:t>
            </a:r>
          </a:p>
          <a:p>
            <a:pPr marL="285750" indent="-285750">
              <a:lnSpc>
                <a:spcPct val="15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Lower sickness/absence due to mental health</a:t>
            </a:r>
          </a:p>
          <a:p>
            <a:pPr marL="285750" indent="-285750">
              <a:lnSpc>
                <a:spcPct val="15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Improves performance and productivity</a:t>
            </a:r>
          </a:p>
          <a:p>
            <a:pPr marL="285750" indent="-285750">
              <a:lnSpc>
                <a:spcPct val="15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Boosts employee safety</a:t>
            </a:r>
          </a:p>
        </p:txBody>
      </p:sp>
      <p:sp>
        <p:nvSpPr>
          <p:cNvPr id="8" name="Rectangle 7">
            <a:extLst>
              <a:ext uri="{FF2B5EF4-FFF2-40B4-BE49-F238E27FC236}">
                <a16:creationId xmlns:a16="http://schemas.microsoft.com/office/drawing/2014/main" id="{1AEDFD5E-E5F2-950A-B78E-6AC4B58ED7B7}"/>
              </a:ext>
            </a:extLst>
          </p:cNvPr>
          <p:cNvSpPr/>
          <p:nvPr/>
        </p:nvSpPr>
        <p:spPr>
          <a:xfrm>
            <a:off x="5653200" y="950351"/>
            <a:ext cx="6138042" cy="776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Note: Include a quote from a key stakeholder below to focus on how important employee wellbeing is to the business</a:t>
            </a:r>
          </a:p>
        </p:txBody>
      </p:sp>
    </p:spTree>
    <p:extLst>
      <p:ext uri="{BB962C8B-B14F-4D97-AF65-F5344CB8AC3E}">
        <p14:creationId xmlns:p14="http://schemas.microsoft.com/office/powerpoint/2010/main" val="280739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at a computer&#10;&#10;Description automatically generated">
            <a:extLst>
              <a:ext uri="{FF2B5EF4-FFF2-40B4-BE49-F238E27FC236}">
                <a16:creationId xmlns:a16="http://schemas.microsoft.com/office/drawing/2014/main" id="{79252C50-B43C-1D71-017F-0E4DB4017014}"/>
              </a:ext>
            </a:extLst>
          </p:cNvPr>
          <p:cNvPicPr>
            <a:picLocks noChangeAspect="1"/>
          </p:cNvPicPr>
          <p:nvPr/>
        </p:nvPicPr>
        <p:blipFill>
          <a:blip r:embed="rId3"/>
          <a:stretch>
            <a:fillRect/>
          </a:stretch>
        </p:blipFill>
        <p:spPr>
          <a:xfrm>
            <a:off x="0" y="0"/>
            <a:ext cx="12192000" cy="6858000"/>
          </a:xfrm>
          <a:prstGeom prst="rect">
            <a:avLst/>
          </a:prstGeom>
        </p:spPr>
      </p:pic>
      <p:sp>
        <p:nvSpPr>
          <p:cNvPr id="8" name="Graphic 8">
            <a:extLst>
              <a:ext uri="{FF2B5EF4-FFF2-40B4-BE49-F238E27FC236}">
                <a16:creationId xmlns:a16="http://schemas.microsoft.com/office/drawing/2014/main" id="{0329A743-C9B6-CF59-ACF8-3FF71FFAE2EC}"/>
              </a:ext>
            </a:extLst>
          </p:cNvPr>
          <p:cNvSpPr/>
          <p:nvPr/>
        </p:nvSpPr>
        <p:spPr>
          <a:xfrm>
            <a:off x="868773" y="804388"/>
            <a:ext cx="3703228" cy="450202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E8F84CE7-46EC-7290-A562-41D532BCA05D}"/>
              </a:ext>
            </a:extLst>
          </p:cNvPr>
          <p:cNvSpPr/>
          <p:nvPr/>
        </p:nvSpPr>
        <p:spPr>
          <a:xfrm>
            <a:off x="6047232" y="1085088"/>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C4FADC2-A60B-A7B5-D137-58C633D22B0A}"/>
              </a:ext>
            </a:extLst>
          </p:cNvPr>
          <p:cNvSpPr txBox="1"/>
          <p:nvPr/>
        </p:nvSpPr>
        <p:spPr>
          <a:xfrm>
            <a:off x="6510528" y="2509986"/>
            <a:ext cx="4194048" cy="3128292"/>
          </a:xfrm>
          <a:prstGeom prst="rect">
            <a:avLst/>
          </a:prstGeom>
          <a:noFill/>
        </p:spPr>
        <p:txBody>
          <a:bodyPr wrap="square">
            <a:spAutoFit/>
          </a:bodyPr>
          <a:lstStyle/>
          <a:p>
            <a:pPr algn="ctr">
              <a:lnSpc>
                <a:spcPts val="3000"/>
              </a:lnSpc>
            </a:pPr>
            <a:r>
              <a:rPr lang="en-US" sz="11500" b="1">
                <a:solidFill>
                  <a:schemeClr val="accent1"/>
                </a:solidFill>
                <a:latin typeface="Fira Sans Medium" panose="020B0503050000020004" pitchFamily="34" charset="0"/>
              </a:rPr>
              <a:t>“</a:t>
            </a:r>
          </a:p>
          <a:p>
            <a:pPr algn="ctr">
              <a:lnSpc>
                <a:spcPts val="3000"/>
              </a:lnSpc>
            </a:pPr>
            <a:r>
              <a:rPr lang="en-US" sz="2800" b="1">
                <a:solidFill>
                  <a:schemeClr val="accent1"/>
                </a:solidFill>
                <a:latin typeface="Fira Sans Medium" panose="020B0503050000020004" pitchFamily="34" charset="0"/>
              </a:rPr>
              <a:t>66% of global employees are either stress, quiet quitting, or disengaged.</a:t>
            </a:r>
          </a:p>
          <a:p>
            <a:pPr algn="ctr">
              <a:lnSpc>
                <a:spcPts val="3000"/>
              </a:lnSpc>
            </a:pPr>
            <a:endParaRPr lang="en-US" sz="2300">
              <a:solidFill>
                <a:schemeClr val="accent1"/>
              </a:solidFill>
              <a:latin typeface="Fira Sans Medium" panose="020B0503050000020004" pitchFamily="34" charset="0"/>
            </a:endParaRPr>
          </a:p>
          <a:p>
            <a:pPr algn="ctr">
              <a:lnSpc>
                <a:spcPts val="3000"/>
              </a:lnSpc>
            </a:pPr>
            <a:r>
              <a:rPr lang="en-US" sz="2000">
                <a:solidFill>
                  <a:schemeClr val="accent1"/>
                </a:solidFill>
                <a:latin typeface="Fira Sans Medium" panose="020B0503050000020004" pitchFamily="34" charset="0"/>
              </a:rPr>
              <a:t>Gallup</a:t>
            </a:r>
          </a:p>
          <a:p>
            <a:pPr algn="ctr">
              <a:lnSpc>
                <a:spcPts val="3000"/>
              </a:lnSpc>
            </a:pPr>
            <a:r>
              <a:rPr lang="en-US" sz="1600">
                <a:solidFill>
                  <a:schemeClr val="accent1"/>
                </a:solidFill>
                <a:latin typeface="Fira Sans Medium" panose="020B0503050000020004" pitchFamily="34" charset="0"/>
                <a:hlinkClick r:id="rId4"/>
              </a:rPr>
              <a:t>State of the Global Workplace: 2023 Report</a:t>
            </a:r>
            <a:endParaRPr lang="en-US" sz="1600">
              <a:solidFill>
                <a:schemeClr val="accent1"/>
              </a:solidFill>
              <a:latin typeface="Fira Sans Medium" panose="020B0503050000020004" pitchFamily="34" charset="0"/>
            </a:endParaRPr>
          </a:p>
        </p:txBody>
      </p:sp>
    </p:spTree>
    <p:extLst>
      <p:ext uri="{BB962C8B-B14F-4D97-AF65-F5344CB8AC3E}">
        <p14:creationId xmlns:p14="http://schemas.microsoft.com/office/powerpoint/2010/main" val="22920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3026-D33F-C932-E8C2-B6095E7CB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CD21E-726C-6455-C93E-512CA6F71A69}"/>
              </a:ext>
            </a:extLst>
          </p:cNvPr>
          <p:cNvSpPr>
            <a:spLocks noGrp="1"/>
          </p:cNvSpPr>
          <p:nvPr>
            <p:ph type="title"/>
          </p:nvPr>
        </p:nvSpPr>
        <p:spPr/>
        <p:txBody>
          <a:bodyPr/>
          <a:lstStyle/>
          <a:p>
            <a:r>
              <a:rPr lang="en-US"/>
              <a:t>Business case</a:t>
            </a:r>
          </a:p>
        </p:txBody>
      </p:sp>
      <p:sp>
        <p:nvSpPr>
          <p:cNvPr id="3" name="Text Placeholder 2">
            <a:extLst>
              <a:ext uri="{FF2B5EF4-FFF2-40B4-BE49-F238E27FC236}">
                <a16:creationId xmlns:a16="http://schemas.microsoft.com/office/drawing/2014/main" id="{57FA9A45-CB53-5E26-7BB5-B2CAF0C3B3DD}"/>
              </a:ext>
            </a:extLst>
          </p:cNvPr>
          <p:cNvSpPr>
            <a:spLocks noGrp="1"/>
          </p:cNvSpPr>
          <p:nvPr>
            <p:ph type="body" sz="quarter" idx="12"/>
          </p:nvPr>
        </p:nvSpPr>
        <p:spPr/>
        <p:txBody>
          <a:bodyPr/>
          <a:lstStyle/>
          <a:p>
            <a:r>
              <a:rPr lang="en-US"/>
              <a:t>What our employees want to </a:t>
            </a:r>
            <a:r>
              <a:rPr lang="en-US" err="1"/>
              <a:t>prioritise</a:t>
            </a:r>
            <a:endParaRPr lang="en-US"/>
          </a:p>
        </p:txBody>
      </p:sp>
      <p:sp>
        <p:nvSpPr>
          <p:cNvPr id="6" name="Rounded Rectangle 5">
            <a:extLst>
              <a:ext uri="{FF2B5EF4-FFF2-40B4-BE49-F238E27FC236}">
                <a16:creationId xmlns:a16="http://schemas.microsoft.com/office/drawing/2014/main" id="{56FE860D-B6BE-D7A4-8651-1FFA8A4A0AF4}"/>
              </a:ext>
            </a:extLst>
          </p:cNvPr>
          <p:cNvSpPr/>
          <p:nvPr/>
        </p:nvSpPr>
        <p:spPr>
          <a:xfrm>
            <a:off x="613459"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47F6DC3-05E3-A047-F040-8B96811E6E4F}"/>
              </a:ext>
            </a:extLst>
          </p:cNvPr>
          <p:cNvSpPr/>
          <p:nvPr/>
        </p:nvSpPr>
        <p:spPr>
          <a:xfrm>
            <a:off x="4385012"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16D40C8-344F-467E-23CA-03789F96E852}"/>
              </a:ext>
            </a:extLst>
          </p:cNvPr>
          <p:cNvSpPr/>
          <p:nvPr/>
        </p:nvSpPr>
        <p:spPr>
          <a:xfrm>
            <a:off x="8132712"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567C9BAB-FB71-7B53-9054-5CCEBBDA609D}"/>
              </a:ext>
            </a:extLst>
          </p:cNvPr>
          <p:cNvSpPr txBox="1">
            <a:spLocks/>
          </p:cNvSpPr>
          <p:nvPr/>
        </p:nvSpPr>
        <p:spPr>
          <a:xfrm>
            <a:off x="625034" y="2615635"/>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a:solidFill>
                  <a:schemeClr val="accent2"/>
                </a:solidFill>
                <a:latin typeface="Fira Sans Medium" panose="020B0503050000020004" pitchFamily="34" charset="0"/>
              </a:rPr>
              <a:t>Survey result 1</a:t>
            </a:r>
          </a:p>
        </p:txBody>
      </p:sp>
      <p:sp>
        <p:nvSpPr>
          <p:cNvPr id="15" name="TextBox 14">
            <a:extLst>
              <a:ext uri="{FF2B5EF4-FFF2-40B4-BE49-F238E27FC236}">
                <a16:creationId xmlns:a16="http://schemas.microsoft.com/office/drawing/2014/main" id="{8227F41D-13D0-DC10-DFB6-F75608ADF586}"/>
              </a:ext>
            </a:extLst>
          </p:cNvPr>
          <p:cNvSpPr txBox="1"/>
          <p:nvPr/>
        </p:nvSpPr>
        <p:spPr>
          <a:xfrm>
            <a:off x="601884" y="3567339"/>
            <a:ext cx="3483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a:ln>
                  <a:noFill/>
                </a:ln>
                <a:solidFill>
                  <a:schemeClr val="accent5"/>
                </a:solidFill>
                <a:effectLst/>
                <a:uLnTx/>
                <a:uFillTx/>
                <a:latin typeface="Fira Sans Medium" panose="020B0503050000020004" pitchFamily="34" charset="0"/>
              </a:rPr>
              <a:t>XX%</a:t>
            </a:r>
          </a:p>
        </p:txBody>
      </p:sp>
      <p:sp>
        <p:nvSpPr>
          <p:cNvPr id="17" name="TextBox 16">
            <a:extLst>
              <a:ext uri="{FF2B5EF4-FFF2-40B4-BE49-F238E27FC236}">
                <a16:creationId xmlns:a16="http://schemas.microsoft.com/office/drawing/2014/main" id="{2CEA38F9-E2DC-E108-F5C4-AB8FE40A3882}"/>
              </a:ext>
            </a:extLst>
          </p:cNvPr>
          <p:cNvSpPr txBox="1"/>
          <p:nvPr/>
        </p:nvSpPr>
        <p:spPr>
          <a:xfrm>
            <a:off x="4384875" y="3567339"/>
            <a:ext cx="3483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a:ln>
                  <a:noFill/>
                </a:ln>
                <a:solidFill>
                  <a:schemeClr val="accent5"/>
                </a:solidFill>
                <a:effectLst/>
                <a:uLnTx/>
                <a:uFillTx/>
                <a:latin typeface="Fira Sans Medium" panose="020B0503050000020004" pitchFamily="34" charset="0"/>
              </a:rPr>
              <a:t>XX%</a:t>
            </a:r>
          </a:p>
        </p:txBody>
      </p:sp>
      <p:sp>
        <p:nvSpPr>
          <p:cNvPr id="19" name="TextBox 18">
            <a:extLst>
              <a:ext uri="{FF2B5EF4-FFF2-40B4-BE49-F238E27FC236}">
                <a16:creationId xmlns:a16="http://schemas.microsoft.com/office/drawing/2014/main" id="{B1D91F6E-D597-B47D-AC01-3F946392CF5B}"/>
              </a:ext>
            </a:extLst>
          </p:cNvPr>
          <p:cNvSpPr txBox="1"/>
          <p:nvPr/>
        </p:nvSpPr>
        <p:spPr>
          <a:xfrm>
            <a:off x="8141825" y="3567339"/>
            <a:ext cx="3483979" cy="1015663"/>
          </a:xfrm>
          <a:prstGeom prst="rect">
            <a:avLst/>
          </a:prstGeom>
          <a:noFill/>
        </p:spPr>
        <p:txBody>
          <a:bodyPr wrap="square" lIns="91440" tIns="45720" rIns="91440" bIns="45720" rtlCol="0" anchor="t">
            <a:spAutoFit/>
          </a:bodyPr>
          <a:lstStyle/>
          <a:p>
            <a:pPr marL="0" marR="0" lvl="0" indent="0" algn="ctr" defTabSz="914400">
              <a:lnSpc>
                <a:spcPct val="100000"/>
              </a:lnSpc>
              <a:spcBef>
                <a:spcPts val="0"/>
              </a:spcBef>
              <a:spcAft>
                <a:spcPts val="0"/>
              </a:spcAft>
              <a:buNone/>
              <a:tabLst/>
              <a:defRPr/>
            </a:pPr>
            <a:r>
              <a:rPr lang="en-US" sz="6000">
                <a:solidFill>
                  <a:schemeClr val="accent5"/>
                </a:solidFill>
                <a:latin typeface="Fira Sans Medium"/>
              </a:rPr>
              <a:t>XX%</a:t>
            </a:r>
            <a:endParaRPr lang="en-US"/>
          </a:p>
        </p:txBody>
      </p:sp>
      <p:sp>
        <p:nvSpPr>
          <p:cNvPr id="20" name="Text Placeholder 8">
            <a:extLst>
              <a:ext uri="{FF2B5EF4-FFF2-40B4-BE49-F238E27FC236}">
                <a16:creationId xmlns:a16="http://schemas.microsoft.com/office/drawing/2014/main" id="{1480B21B-C491-1B40-95BB-97E79F6E723A}"/>
              </a:ext>
            </a:extLst>
          </p:cNvPr>
          <p:cNvSpPr txBox="1">
            <a:spLocks/>
          </p:cNvSpPr>
          <p:nvPr/>
        </p:nvSpPr>
        <p:spPr>
          <a:xfrm>
            <a:off x="4349721" y="2615634"/>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a:solidFill>
                  <a:schemeClr val="accent2"/>
                </a:solidFill>
                <a:latin typeface="Fira Sans Medium" panose="020B0503050000020004" pitchFamily="34" charset="0"/>
              </a:rPr>
              <a:t>Survey result 2</a:t>
            </a:r>
          </a:p>
        </p:txBody>
      </p:sp>
      <p:sp>
        <p:nvSpPr>
          <p:cNvPr id="21" name="Text Placeholder 8">
            <a:extLst>
              <a:ext uri="{FF2B5EF4-FFF2-40B4-BE49-F238E27FC236}">
                <a16:creationId xmlns:a16="http://schemas.microsoft.com/office/drawing/2014/main" id="{9DCEE782-82D6-B480-250B-E2D9BE5E1900}"/>
              </a:ext>
            </a:extLst>
          </p:cNvPr>
          <p:cNvSpPr txBox="1">
            <a:spLocks/>
          </p:cNvSpPr>
          <p:nvPr/>
        </p:nvSpPr>
        <p:spPr>
          <a:xfrm>
            <a:off x="8070113" y="2615634"/>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a:solidFill>
                  <a:schemeClr val="accent2"/>
                </a:solidFill>
                <a:latin typeface="Fira Sans Medium" panose="020B0503050000020004" pitchFamily="34" charset="0"/>
              </a:rPr>
              <a:t>Survey result 3</a:t>
            </a:r>
          </a:p>
        </p:txBody>
      </p:sp>
      <p:sp>
        <p:nvSpPr>
          <p:cNvPr id="22" name="Rectangle 21">
            <a:extLst>
              <a:ext uri="{FF2B5EF4-FFF2-40B4-BE49-F238E27FC236}">
                <a16:creationId xmlns:a16="http://schemas.microsoft.com/office/drawing/2014/main" id="{4BF7B971-509A-2AB3-A5AB-BBD5DB2238EF}"/>
              </a:ext>
            </a:extLst>
          </p:cNvPr>
          <p:cNvSpPr/>
          <p:nvPr/>
        </p:nvSpPr>
        <p:spPr>
          <a:xfrm>
            <a:off x="4792717" y="908939"/>
            <a:ext cx="6138042" cy="776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Note: Have you conducted surveys or focus groups? Now is your chance to highlight results from your employees to show how important a wellbeing focus is to them </a:t>
            </a:r>
          </a:p>
        </p:txBody>
      </p:sp>
    </p:spTree>
    <p:extLst>
      <p:ext uri="{BB962C8B-B14F-4D97-AF65-F5344CB8AC3E}">
        <p14:creationId xmlns:p14="http://schemas.microsoft.com/office/powerpoint/2010/main" val="153436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3BDF6-53B7-946D-B5D8-971A1A688E9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67A3AE3-4E38-0ED7-B434-76860CC74B6C}"/>
              </a:ext>
            </a:extLst>
          </p:cNvPr>
          <p:cNvSpPr>
            <a:spLocks noGrp="1"/>
          </p:cNvSpPr>
          <p:nvPr>
            <p:ph type="title"/>
          </p:nvPr>
        </p:nvSpPr>
        <p:spPr>
          <a:xfrm>
            <a:off x="3269106" y="2575805"/>
            <a:ext cx="7754736" cy="2442238"/>
          </a:xfrm>
        </p:spPr>
        <p:txBody>
          <a:bodyPr/>
          <a:lstStyle/>
          <a:p>
            <a:pPr>
              <a:lnSpc>
                <a:spcPts val="9000"/>
              </a:lnSpc>
            </a:pPr>
            <a:r>
              <a:rPr lang="en-US"/>
              <a:t>Mental wellbeing</a:t>
            </a:r>
          </a:p>
        </p:txBody>
      </p:sp>
      <p:sp>
        <p:nvSpPr>
          <p:cNvPr id="12" name="Title 4">
            <a:extLst>
              <a:ext uri="{FF2B5EF4-FFF2-40B4-BE49-F238E27FC236}">
                <a16:creationId xmlns:a16="http://schemas.microsoft.com/office/drawing/2014/main" id="{92AAD035-2C1F-64AD-458F-346AFED1ED25}"/>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en-US" sz="9000" b="0" i="0">
                <a:solidFill>
                  <a:schemeClr val="accent5"/>
                </a:solidFill>
                <a:latin typeface="Fira Sans Medium" panose="020B0503050000020004" pitchFamily="34" charset="0"/>
              </a:rPr>
              <a:t>02</a:t>
            </a:r>
          </a:p>
        </p:txBody>
      </p:sp>
      <p:sp>
        <p:nvSpPr>
          <p:cNvPr id="2" name="Subtitle 4">
            <a:extLst>
              <a:ext uri="{FF2B5EF4-FFF2-40B4-BE49-F238E27FC236}">
                <a16:creationId xmlns:a16="http://schemas.microsoft.com/office/drawing/2014/main" id="{79712A36-351A-9344-3CC6-4F59AB437900}"/>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383411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D8F5-FBC3-8398-37DF-AE25495F7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23713-3552-3EC7-5AB3-9A690A8337B1}"/>
              </a:ext>
            </a:extLst>
          </p:cNvPr>
          <p:cNvSpPr>
            <a:spLocks noGrp="1"/>
          </p:cNvSpPr>
          <p:nvPr>
            <p:ph type="title"/>
          </p:nvPr>
        </p:nvSpPr>
        <p:spPr/>
        <p:txBody>
          <a:bodyPr/>
          <a:lstStyle/>
          <a:p>
            <a:r>
              <a:rPr lang="en-US"/>
              <a:t>Mental wellbeing</a:t>
            </a:r>
          </a:p>
        </p:txBody>
      </p:sp>
      <p:sp>
        <p:nvSpPr>
          <p:cNvPr id="3" name="Text Placeholder 2">
            <a:extLst>
              <a:ext uri="{FF2B5EF4-FFF2-40B4-BE49-F238E27FC236}">
                <a16:creationId xmlns:a16="http://schemas.microsoft.com/office/drawing/2014/main" id="{2D9F1BD9-5FCE-FF56-11E6-762053EAEFF7}"/>
              </a:ext>
            </a:extLst>
          </p:cNvPr>
          <p:cNvSpPr>
            <a:spLocks noGrp="1"/>
          </p:cNvSpPr>
          <p:nvPr>
            <p:ph type="body" sz="quarter" idx="12"/>
          </p:nvPr>
        </p:nvSpPr>
        <p:spPr/>
        <p:txBody>
          <a:bodyPr/>
          <a:lstStyle/>
          <a:p>
            <a:r>
              <a:rPr lang="en-US"/>
              <a:t>What is currently available?</a:t>
            </a:r>
          </a:p>
        </p:txBody>
      </p:sp>
      <p:sp>
        <p:nvSpPr>
          <p:cNvPr id="7" name="TextBox 6">
            <a:extLst>
              <a:ext uri="{FF2B5EF4-FFF2-40B4-BE49-F238E27FC236}">
                <a16:creationId xmlns:a16="http://schemas.microsoft.com/office/drawing/2014/main" id="{41AF3E8C-C35F-AC96-DCFC-7D9CDE31CDA1}"/>
              </a:ext>
            </a:extLst>
          </p:cNvPr>
          <p:cNvSpPr txBox="1"/>
          <p:nvPr/>
        </p:nvSpPr>
        <p:spPr>
          <a:xfrm>
            <a:off x="505861" y="2185060"/>
            <a:ext cx="6621517" cy="1533561"/>
          </a:xfrm>
          <a:prstGeom prst="rect">
            <a:avLst/>
          </a:prstGeom>
          <a:noFill/>
        </p:spPr>
        <p:txBody>
          <a:bodyPr wrap="square">
            <a:spAutoFit/>
          </a:bodyPr>
          <a:lstStyle/>
          <a:p>
            <a:r>
              <a:rPr lang="en-US" sz="1400" b="1">
                <a:solidFill>
                  <a:srgbClr val="2A2A2A"/>
                </a:solidFill>
                <a:effectLst/>
                <a:latin typeface="Arial" panose="020B0604020202020204" pitchFamily="34" charset="0"/>
                <a:cs typeface="Arial" panose="020B0604020202020204" pitchFamily="34" charset="0"/>
              </a:rPr>
              <a:t>Current mental wellbeing support in place:</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1</a:t>
            </a:r>
          </a:p>
          <a:p>
            <a:pPr marL="285750" indent="-285750">
              <a:lnSpc>
                <a:spcPct val="200000"/>
              </a:lnSpc>
              <a:buFont typeface="Courier New" panose="02070309020205020404" pitchFamily="49" charset="0"/>
              <a:buChar char="o"/>
            </a:pPr>
            <a:r>
              <a:rPr lang="en-US" sz="1400">
                <a:solidFill>
                  <a:srgbClr val="2A2A2A"/>
                </a:solidFill>
                <a:effectLst/>
                <a:latin typeface="Arial" panose="020B0604020202020204" pitchFamily="34" charset="0"/>
                <a:cs typeface="Arial" panose="020B0604020202020204" pitchFamily="34" charset="0"/>
              </a:rPr>
              <a:t>Item 2</a:t>
            </a:r>
          </a:p>
          <a:p>
            <a:pPr marL="285750" indent="-285750">
              <a:lnSpc>
                <a:spcPct val="200000"/>
              </a:lnSpc>
              <a:buFont typeface="Courier New" panose="02070309020205020404" pitchFamily="49" charset="0"/>
              <a:buChar char="o"/>
            </a:pPr>
            <a:r>
              <a:rPr lang="en-US" sz="1400">
                <a:solidFill>
                  <a:srgbClr val="2A2A2A"/>
                </a:solidFill>
                <a:latin typeface="Arial" panose="020B0604020202020204" pitchFamily="34" charset="0"/>
                <a:cs typeface="Arial" panose="020B0604020202020204" pitchFamily="34" charset="0"/>
              </a:rPr>
              <a:t>Item 3</a:t>
            </a:r>
            <a:endParaRPr lang="en-US" sz="1400">
              <a:solidFill>
                <a:srgbClr val="2A2A2A"/>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1C176AD-1BAE-2E4C-47FF-62D92CD10A8C}"/>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Note: You should highlight all wellbeing support you currently have in place. This could be things like: EAP, Occupational Health, E-learning, Internal wellbeing initiatives (Wellbeing Wednesdays, </a:t>
            </a:r>
            <a:r>
              <a:rPr lang="en-US" sz="1600" err="1"/>
              <a:t>etc</a:t>
            </a:r>
            <a:r>
              <a:rPr lang="en-US" sz="1600"/>
              <a:t>)</a:t>
            </a:r>
          </a:p>
        </p:txBody>
      </p:sp>
    </p:spTree>
    <p:extLst>
      <p:ext uri="{BB962C8B-B14F-4D97-AF65-F5344CB8AC3E}">
        <p14:creationId xmlns:p14="http://schemas.microsoft.com/office/powerpoint/2010/main" val="1127801998"/>
      </p:ext>
    </p:extLst>
  </p:cSld>
  <p:clrMapOvr>
    <a:masterClrMapping/>
  </p:clrMapOvr>
</p:sld>
</file>

<file path=ppt/theme/theme1.xml><?xml version="1.0" encoding="utf-8"?>
<a:theme xmlns:a="http://schemas.openxmlformats.org/drawingml/2006/main" name="Personify Health v1.0">
  <a:themeElements>
    <a:clrScheme name="Personify">
      <a:dk1>
        <a:srgbClr val="003C44"/>
      </a:dk1>
      <a:lt1>
        <a:srgbClr val="FEFFFF"/>
      </a:lt1>
      <a:dk2>
        <a:srgbClr val="2A2A2A"/>
      </a:dk2>
      <a:lt2>
        <a:srgbClr val="E7E7E7"/>
      </a:lt2>
      <a:accent1>
        <a:srgbClr val="FFCB12"/>
      </a:accent1>
      <a:accent2>
        <a:srgbClr val="003C44"/>
      </a:accent2>
      <a:accent3>
        <a:srgbClr val="7FD8B8"/>
      </a:accent3>
      <a:accent4>
        <a:srgbClr val="DAF9FB"/>
      </a:accent4>
      <a:accent5>
        <a:srgbClr val="ED5500"/>
      </a:accent5>
      <a:accent6>
        <a:srgbClr val="F3F0E6"/>
      </a:accent6>
      <a:hlink>
        <a:srgbClr val="ED5500"/>
      </a:hlink>
      <a:folHlink>
        <a:srgbClr val="ED5500"/>
      </a:folHlink>
    </a:clrScheme>
    <a:fontScheme name="Personify Health">
      <a:majorFont>
        <a:latin typeface="Fira Sans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rise">
      <a:srgbClr val="FFCB12"/>
    </a:custClr>
    <a:custClr name="Sea">
      <a:srgbClr val="003C44"/>
    </a:custClr>
    <a:custClr name="Earth">
      <a:srgbClr val="228477"/>
    </a:custClr>
    <a:custClr name="Sunset">
      <a:srgbClr val="ED5500"/>
    </a:custClr>
    <a:custClr name="Sky">
      <a:srgbClr val="9BE5EA"/>
    </a:custClr>
    <a:custClr name="Sand">
      <a:srgbClr val="E0DDD2"/>
    </a:custClr>
    <a:custClr name="BLANK">
      <a:srgbClr val="FFFFFF"/>
    </a:custClr>
    <a:custClr name="BLANK">
      <a:srgbClr val="FFFFFF"/>
    </a:custClr>
    <a:custClr name="BLANK">
      <a:srgbClr val="FFFFFF"/>
    </a:custClr>
    <a:custClr name="BLANK">
      <a:srgbClr val="FFFFFF"/>
    </a:custClr>
    <a:custClr name="Sunrise 50">
      <a:srgbClr val="FFE588"/>
    </a:custClr>
    <a:custClr name="BLANK">
      <a:srgbClr val="FFFFFF"/>
    </a:custClr>
    <a:custClr name="Earth 50">
      <a:srgbClr val="7FD8B8"/>
    </a:custClr>
    <a:custClr name="Sunset 50">
      <a:srgbClr val="FF9B63"/>
    </a:custClr>
    <a:custClr name="Sky 50">
      <a:srgbClr val="BAF3F7"/>
    </a:custClr>
    <a:custClr name="Sand 50">
      <a:srgbClr val="F3F0E7"/>
    </a:custClr>
    <a:custClr name="BLANK">
      <a:srgbClr val="FFFFFF"/>
    </a:custClr>
    <a:custClr name="BLANK">
      <a:srgbClr val="FFFFFF"/>
    </a:custClr>
    <a:custClr name="BLANK">
      <a:srgbClr val="FFFFFF"/>
    </a:custClr>
    <a:custClr name="BLANK">
      <a:srgbClr val="FFFFFF"/>
    </a:custClr>
    <a:custClr name="Sunrise 20">
      <a:srgbClr val="FFF5D0"/>
    </a:custClr>
    <a:custClr name="BLANK">
      <a:srgbClr val="FFFFFF"/>
    </a:custClr>
    <a:custClr name="Earth 20">
      <a:srgbClr val="CFFEED"/>
    </a:custClr>
    <a:custClr name="Sunset 20">
      <a:srgbClr val="FFD4BC"/>
    </a:custClr>
    <a:custClr name="Sky 20">
      <a:srgbClr val="DAF9FB"/>
    </a:custClr>
    <a:custClr name="Sand 20">
      <a:srgbClr val="FCFAF4"/>
    </a:custClr>
  </a:custClrLst>
  <a:extLst>
    <a:ext uri="{05A4C25C-085E-4340-85A3-A5531E510DB2}">
      <thm15:themeFamily xmlns:thm15="http://schemas.microsoft.com/office/thememl/2012/main" name="Personify_Template_022524 1" id="{D339D6AF-EFFF-F24F-8CC0-3921D926FE48}" vid="{0B47E133-065B-BD44-9291-A9B634E439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rise">
      <a:srgbClr val="FFCB12"/>
    </a:custClr>
    <a:custClr name="Sea">
      <a:srgbClr val="003C44"/>
    </a:custClr>
    <a:custClr name="Earth">
      <a:srgbClr val="228477"/>
    </a:custClr>
    <a:custClr name="Sunset">
      <a:srgbClr val="ED5500"/>
    </a:custClr>
    <a:custClr name="Sky">
      <a:srgbClr val="9BE5EA"/>
    </a:custClr>
    <a:custClr name="Sand">
      <a:srgbClr val="E0DDD2"/>
    </a:custClr>
    <a:custClr name="BLANK">
      <a:srgbClr val="FFFFFF"/>
    </a:custClr>
    <a:custClr name="BLANK">
      <a:srgbClr val="FFFFFF"/>
    </a:custClr>
    <a:custClr name="BLANK">
      <a:srgbClr val="FFFFFF"/>
    </a:custClr>
    <a:custClr name="BLANK">
      <a:srgbClr val="FFFFFF"/>
    </a:custClr>
    <a:custClr name="Sunrise 50">
      <a:srgbClr val="FFE588"/>
    </a:custClr>
    <a:custClr name="BLANK">
      <a:srgbClr val="FFFFFF"/>
    </a:custClr>
    <a:custClr name="Earth 50">
      <a:srgbClr val="7FD8B8"/>
    </a:custClr>
    <a:custClr name="Sunset 50">
      <a:srgbClr val="FF9B63"/>
    </a:custClr>
    <a:custClr name="Sky 50">
      <a:srgbClr val="BAF3F7"/>
    </a:custClr>
    <a:custClr name="Sand 50">
      <a:srgbClr val="F3F0E7"/>
    </a:custClr>
    <a:custClr name="BLANK">
      <a:srgbClr val="FFFFFF"/>
    </a:custClr>
    <a:custClr name="BLANK">
      <a:srgbClr val="FFFFFF"/>
    </a:custClr>
    <a:custClr name="BLANK">
      <a:srgbClr val="FFFFFF"/>
    </a:custClr>
    <a:custClr name="BLANK">
      <a:srgbClr val="FFFFFF"/>
    </a:custClr>
    <a:custClr name="Sunrise 20">
      <a:srgbClr val="FFF5D0"/>
    </a:custClr>
    <a:custClr name="BLANK">
      <a:srgbClr val="FFFFFF"/>
    </a:custClr>
    <a:custClr name="Earth 20">
      <a:srgbClr val="CFFEED"/>
    </a:custClr>
    <a:custClr name="Sunset 20">
      <a:srgbClr val="FFD4BC"/>
    </a:custClr>
    <a:custClr name="Sky 20">
      <a:srgbClr val="DAF9FB"/>
    </a:custClr>
    <a:custClr name="Sand 20">
      <a:srgbClr val="FCFA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F7009BD60E8942BCD302252AE1C328" ma:contentTypeVersion="28" ma:contentTypeDescription="Create a new document." ma:contentTypeScope="" ma:versionID="bade345ef8c599b44aa3c737dc17ebd0">
  <xsd:schema xmlns:xsd="http://www.w3.org/2001/XMLSchema" xmlns:xs="http://www.w3.org/2001/XMLSchema" xmlns:p="http://schemas.microsoft.com/office/2006/metadata/properties" xmlns:ns2="ba1ad99c-3440-4031-9d30-fc1165d5945c" xmlns:ns3="d0670fdb-a420-4666-9ddd-04e1da79adfb" targetNamespace="http://schemas.microsoft.com/office/2006/metadata/properties" ma:root="true" ma:fieldsID="be7b4298e0b1bf1d5c1b5d4744946a7c" ns2:_="" ns3:_="">
    <xsd:import namespace="ba1ad99c-3440-4031-9d30-fc1165d5945c"/>
    <xsd:import namespace="d0670fdb-a420-4666-9ddd-04e1da79ad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Designer" minOccurs="0"/>
                <xsd:element ref="ns2:Status" minOccurs="0"/>
                <xsd:element ref="ns2:Status_x003f_" minOccurs="0"/>
                <xsd:element ref="ns2:Notes" minOccurs="0"/>
                <xsd:element ref="ns2:MediaLengthInSeconds" minOccurs="0"/>
                <xsd:element ref="ns2:lcf76f155ced4ddcb4097134ff3c332f" minOccurs="0"/>
                <xsd:element ref="ns3:TaxCatchAll" minOccurs="0"/>
                <xsd:element ref="ns2:UpdatedDesign" minOccurs="0"/>
                <xsd:element ref="ns2:Product" minOccurs="0"/>
                <xsd:element ref="ns2:Thumbnail" minOccurs="0"/>
                <xsd:element ref="ns2:Preview" minOccurs="0"/>
                <xsd:element ref="ns2:MediaServiceObjectDetectorVersions" minOccurs="0"/>
                <xsd:element ref="ns2:Expense_x0020_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ad99c-3440-4031-9d30-fc1165d59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esigner" ma:index="20" nillable="true" ma:displayName="Agenda" ma:format="Dropdown" ma:internalName="Designer">
      <xsd:simpleType>
        <xsd:restriction base="dms:Text">
          <xsd:maxLength value="255"/>
        </xsd:restriction>
      </xsd:simpleType>
    </xsd:element>
    <xsd:element name="Status" ma:index="21" nillable="true" ma:displayName="Status" ma:default="yes" ma:format="Dropdown" ma:internalName="Status">
      <xsd:simpleType>
        <xsd:restriction base="dms:Text">
          <xsd:maxLength value="255"/>
        </xsd:restriction>
      </xsd:simpleType>
    </xsd:element>
    <xsd:element name="Status_x003f_" ma:index="22" nillable="true" ma:displayName="Complete" ma:default="1" ma:format="Dropdown" ma:internalName="Status_x003f_">
      <xsd:simpleType>
        <xsd:restriction base="dms:Boolean"/>
      </xsd:simpleType>
    </xsd:element>
    <xsd:element name="Notes" ma:index="23" nillable="true" ma:displayName="Notes" ma:format="Dropdown" ma:internalName="Notes">
      <xsd:simpleType>
        <xsd:restriction base="dms:Text">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d26d971-53db-4df6-927c-b829f3111a5b" ma:termSetId="09814cd3-568e-fe90-9814-8d621ff8fb84" ma:anchorId="fba54fb3-c3e1-fe81-a776-ca4b69148c4d" ma:open="true" ma:isKeyword="false">
      <xsd:complexType>
        <xsd:sequence>
          <xsd:element ref="pc:Terms" minOccurs="0" maxOccurs="1"/>
        </xsd:sequence>
      </xsd:complexType>
    </xsd:element>
    <xsd:element name="UpdatedDesign" ma:index="28" nillable="true" ma:displayName="Updated Design" ma:default="0" ma:description="Designs need to be reviewed and updated by someone on the Creative team" ma:format="Dropdown" ma:internalName="UpdatedDesign">
      <xsd:simpleType>
        <xsd:restriction base="dms:Boolean"/>
      </xsd:simpleType>
    </xsd:element>
    <xsd:element name="Product" ma:index="29" nillable="true" ma:displayName="Product" ma:format="Dropdown" ma:internalName="Product">
      <xsd:simpleType>
        <xsd:restriction base="dms:Text">
          <xsd:maxLength value="255"/>
        </xsd:restriction>
      </xsd:simpleType>
    </xsd:element>
    <xsd:element name="Thumbnail" ma:index="30" nillable="true" ma:displayName="Thumbnail" ma:format="Thumbnail" ma:internalName="Thumbnail">
      <xsd:simpleType>
        <xsd:restriction base="dms:Unknown"/>
      </xsd:simpleType>
    </xsd:element>
    <xsd:element name="Preview" ma:index="31" nillable="true" ma:displayName="Preview" ma:format="Thumbnail" ma:internalName="Preview">
      <xsd:simpleType>
        <xsd:restriction base="dms:Unknow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Expense_x0020_Notes" ma:index="33" nillable="true" ma:displayName="Expense Notes" ma:internalName="Expense_x0020_Notes">
      <xsd:simpleType>
        <xsd:restriction base="dms:Note">
          <xsd:maxLength value="255"/>
        </xsd:restriction>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670fdb-a420-4666-9ddd-04e1da79adf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37a9d01b-f11a-41d7-8923-4c411ea0a555}" ma:internalName="TaxCatchAll" ma:showField="CatchAllData" ma:web="d0670fdb-a420-4666-9ddd-04e1da79a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_x003f_ xmlns="ba1ad99c-3440-4031-9d30-fc1165d5945c">true</Status_x003f_>
    <UpdatedDesign xmlns="ba1ad99c-3440-4031-9d30-fc1165d5945c">false</UpdatedDesign>
    <SharedWithUsers xmlns="d0670fdb-a420-4666-9ddd-04e1da79adfb">
      <UserInfo>
        <DisplayName>Sharleen Spangler</DisplayName>
        <AccountId>2807</AccountId>
        <AccountType/>
      </UserInfo>
      <UserInfo>
        <DisplayName>Elena Bertrand</DisplayName>
        <AccountId>7412</AccountId>
        <AccountType/>
      </UserInfo>
      <UserInfo>
        <DisplayName>Justin Tran</DisplayName>
        <AccountId>7681</AccountId>
        <AccountType/>
      </UserInfo>
      <UserInfo>
        <DisplayName>Jose Corral</DisplayName>
        <AccountId>7989</AccountId>
        <AccountType/>
      </UserInfo>
      <UserInfo>
        <DisplayName>Jason Smith</DisplayName>
        <AccountId>1129</AccountId>
        <AccountType/>
      </UserInfo>
      <UserInfo>
        <DisplayName>Laura Walmsley</DisplayName>
        <AccountId>315</AccountId>
        <AccountType/>
      </UserInfo>
      <UserInfo>
        <DisplayName>Clare Muggeridge</DisplayName>
        <AccountId>303</AccountId>
        <AccountType/>
      </UserInfo>
      <UserInfo>
        <DisplayName>Ian Molyneux</DisplayName>
        <AccountId>529</AccountId>
        <AccountType/>
      </UserInfo>
      <UserInfo>
        <DisplayName>Mara Swann</DisplayName>
        <AccountId>5413</AccountId>
        <AccountType/>
      </UserInfo>
    </SharedWithUsers>
    <Status xmlns="ba1ad99c-3440-4031-9d30-fc1165d5945c">yes</Status>
    <lcf76f155ced4ddcb4097134ff3c332f xmlns="ba1ad99c-3440-4031-9d30-fc1165d5945c">
      <Terms xmlns="http://schemas.microsoft.com/office/infopath/2007/PartnerControls"/>
    </lcf76f155ced4ddcb4097134ff3c332f>
    <Notes xmlns="ba1ad99c-3440-4031-9d30-fc1165d5945c" xsi:nil="true"/>
    <Expense_x0020_Notes xmlns="ba1ad99c-3440-4031-9d30-fc1165d5945c" xsi:nil="true"/>
    <TaxCatchAll xmlns="d0670fdb-a420-4666-9ddd-04e1da79adfb" xsi:nil="true"/>
    <Product xmlns="ba1ad99c-3440-4031-9d30-fc1165d5945c" xsi:nil="true"/>
    <Thumbnail xmlns="ba1ad99c-3440-4031-9d30-fc1165d5945c" xsi:nil="true"/>
    <Designer xmlns="ba1ad99c-3440-4031-9d30-fc1165d5945c" xsi:nil="true"/>
    <Preview xmlns="ba1ad99c-3440-4031-9d30-fc1165d5945c" xsi:nil="true"/>
  </documentManagement>
</p:properties>
</file>

<file path=customXml/itemProps1.xml><?xml version="1.0" encoding="utf-8"?>
<ds:datastoreItem xmlns:ds="http://schemas.openxmlformats.org/officeDocument/2006/customXml" ds:itemID="{52DE38F8-29D4-4420-AA89-0B35D4D377E8}">
  <ds:schemaRefs>
    <ds:schemaRef ds:uri="http://schemas.microsoft.com/sharepoint/v3/contenttype/forms"/>
  </ds:schemaRefs>
</ds:datastoreItem>
</file>

<file path=customXml/itemProps2.xml><?xml version="1.0" encoding="utf-8"?>
<ds:datastoreItem xmlns:ds="http://schemas.openxmlformats.org/officeDocument/2006/customXml" ds:itemID="{0344D51E-0931-43FA-979D-44BED2DBE78E}">
  <ds:schemaRefs>
    <ds:schemaRef ds:uri="ba1ad99c-3440-4031-9d30-fc1165d5945c"/>
    <ds:schemaRef ds:uri="d0670fdb-a420-4666-9ddd-04e1da79ad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8EE1F2-868D-4179-9AB3-A68E7E3E649C}">
  <ds:schemaRefs>
    <ds:schemaRef ds:uri="http://purl.org/dc/terms/"/>
    <ds:schemaRef ds:uri="http://www.w3.org/XML/1998/namespace"/>
    <ds:schemaRef ds:uri="d0670fdb-a420-4666-9ddd-04e1da79adfb"/>
    <ds:schemaRef ds:uri="ba1ad99c-3440-4031-9d30-fc1165d5945c"/>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Personify Health v1</Template>
  <TotalTime>6</TotalTime>
  <Words>4482</Words>
  <Application>Microsoft Macintosh PowerPoint</Application>
  <PresentationFormat>Widescreen</PresentationFormat>
  <Paragraphs>359</Paragraphs>
  <Slides>34</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Courier New</vt:lpstr>
      <vt:lpstr>Fira Sans</vt:lpstr>
      <vt:lpstr>Fira Sans Medium</vt:lpstr>
      <vt:lpstr>Fira Sans SemiBold</vt:lpstr>
      <vt:lpstr>Open Sans</vt:lpstr>
      <vt:lpstr>Times New Roman</vt:lpstr>
      <vt:lpstr>Wingdings</vt:lpstr>
      <vt:lpstr>Personify Health v1.0</vt:lpstr>
      <vt:lpstr>Build a business case for wellbeing</vt:lpstr>
      <vt:lpstr>Foreword</vt:lpstr>
      <vt:lpstr>Contents</vt:lpstr>
      <vt:lpstr>The need for employee wellbeing</vt:lpstr>
      <vt:lpstr>Business case</vt:lpstr>
      <vt:lpstr>PowerPoint Presentation</vt:lpstr>
      <vt:lpstr>Business case</vt:lpstr>
      <vt:lpstr>Mental wellbeing</vt:lpstr>
      <vt:lpstr>Mental wellbeing</vt:lpstr>
      <vt:lpstr>Mental wellbeing</vt:lpstr>
      <vt:lpstr>How can we be role models in mental wellbeing?</vt:lpstr>
      <vt:lpstr>Information, education, and training</vt:lpstr>
      <vt:lpstr>How do we achieve this?</vt:lpstr>
      <vt:lpstr>Physical wellbeing</vt:lpstr>
      <vt:lpstr>PowerPoint Presentation</vt:lpstr>
      <vt:lpstr>Physical wellbeing</vt:lpstr>
      <vt:lpstr>Physical wellbeing</vt:lpstr>
      <vt:lpstr>How can we be role models in physical wellbeing?</vt:lpstr>
      <vt:lpstr>How can we be role models in physical wellbeing?</vt:lpstr>
      <vt:lpstr>Information, education, and training</vt:lpstr>
      <vt:lpstr>How do we achieve this?</vt:lpstr>
      <vt:lpstr>Financial wellbeing</vt:lpstr>
      <vt:lpstr>PowerPoint Presentation</vt:lpstr>
      <vt:lpstr>Financial wellbeing</vt:lpstr>
      <vt:lpstr>Financial wellbeing</vt:lpstr>
      <vt:lpstr>How can we be role models in financial wellbeing?</vt:lpstr>
      <vt:lpstr>Information, education, and training</vt:lpstr>
      <vt:lpstr>Social wellbeing</vt:lpstr>
      <vt:lpstr>Social wellbeing</vt:lpstr>
      <vt:lpstr>Social wellbeing</vt:lpstr>
      <vt:lpstr>PowerPoint Presentation</vt:lpstr>
      <vt:lpstr>Measuring success</vt:lpstr>
      <vt:lpstr>Measuring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business case for wellbeing</dc:title>
  <dc:creator>Mara Swann</dc:creator>
  <cp:lastModifiedBy>Mara Swann</cp:lastModifiedBy>
  <cp:revision>2</cp:revision>
  <dcterms:created xsi:type="dcterms:W3CDTF">2024-03-07T17:12:35Z</dcterms:created>
  <dcterms:modified xsi:type="dcterms:W3CDTF">2024-09-13T09:36:18Z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VP Confidential</vt:lpwstr>
  </property>
  <property fmtid="{D5CDD505-2E9C-101B-9397-08002B2CF9AE}" pid="4" name="ContentTypeId">
    <vt:lpwstr>0x01010071F7009BD60E8942BCD302252AE1C328</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{"FileActivityType":"11","FileActivityTimeStamp":"2024-02-07T14:33:16.850Z","FileActivityUsersOnPage":[{"DisplayName":"Elena Bertrand","Id":"elena.bertrand@virginpulse.com"},{"DisplayName":"Sharleen Spangler","Id":"sharleen.spangler@virginpulse.com"}],"FileActivityNavigationId":null}</vt:lpwstr>
  </property>
  <property fmtid="{D5CDD505-2E9C-101B-9397-08002B2CF9AE}" pid="8" name="TriggerFlowInfo">
    <vt:lpwstr/>
  </property>
  <property fmtid="{D5CDD505-2E9C-101B-9397-08002B2CF9AE}" pid="9" name="MediaServiceImageTags">
    <vt:lpwstr/>
  </property>
  <property fmtid="{D5CDD505-2E9C-101B-9397-08002B2CF9AE}" pid="10" name="MSIP_Label_3b3e03e6-50a1-4d77-a45f-8008da574b6d_SetDate">
    <vt:lpwstr>2024-03-19T15:20:36Z</vt:lpwstr>
  </property>
  <property fmtid="{D5CDD505-2E9C-101B-9397-08002B2CF9AE}" pid="11" name="MSIP_Label_3b3e03e6-50a1-4d77-a45f-8008da574b6d_Name">
    <vt:lpwstr>Public</vt:lpwstr>
  </property>
  <property fmtid="{D5CDD505-2E9C-101B-9397-08002B2CF9AE}" pid="12" name="MSIP_Label_3b3e03e6-50a1-4d77-a45f-8008da574b6d_ActionId">
    <vt:lpwstr>79e85052-faa2-4519-ba75-f37a3a58c104</vt:lpwstr>
  </property>
  <property fmtid="{D5CDD505-2E9C-101B-9397-08002B2CF9AE}" pid="13" name="MSIP_Label_3b3e03e6-50a1-4d77-a45f-8008da574b6d_Method">
    <vt:lpwstr>Privileged</vt:lpwstr>
  </property>
  <property fmtid="{D5CDD505-2E9C-101B-9397-08002B2CF9AE}" pid="14" name="MSIP_Label_3b3e03e6-50a1-4d77-a45f-8008da574b6d_Enabled">
    <vt:lpwstr>true</vt:lpwstr>
  </property>
  <property fmtid="{D5CDD505-2E9C-101B-9397-08002B2CF9AE}" pid="15" name="MSIP_Label_3b3e03e6-50a1-4d77-a45f-8008da574b6d_SiteId">
    <vt:lpwstr>b123a16e-892b-4cf6-a55a-6f8c7606a035</vt:lpwstr>
  </property>
  <property fmtid="{D5CDD505-2E9C-101B-9397-08002B2CF9AE}" pid="16" name="MSIP_Label_3b3e03e6-50a1-4d77-a45f-8008da574b6d_ContentBits">
    <vt:lpwstr>0</vt:lpwstr>
  </property>
</Properties>
</file>