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03" r:id="rId4"/>
    <p:sldMasterId id="2147484111" r:id="rId5"/>
  </p:sldMasterIdLst>
  <p:notesMasterIdLst>
    <p:notesMasterId r:id="rId8"/>
  </p:notesMasterIdLst>
  <p:sldIdLst>
    <p:sldId id="2147481659" r:id="rId6"/>
    <p:sldId id="2147481661" r:id="rId7"/>
  </p:sldIdLst>
  <p:sldSz cx="7772400" cy="1005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re" id="{8374DFDA-FC57-FB41-AED1-33AB6B2F1FA4}">
          <p14:sldIdLst>
            <p14:sldId id="2147481659"/>
            <p14:sldId id="2147481661"/>
          </p14:sldIdLst>
        </p14:section>
      </p14:sectionLst>
    </p:ext>
    <p:ext uri="{EFAFB233-063F-42B5-8137-9DF3F51BA10A}">
      <p15:sldGuideLst xmlns:p15="http://schemas.microsoft.com/office/powerpoint/2012/main">
        <p15:guide id="1" pos="288" userDrawn="1">
          <p15:clr>
            <a:srgbClr val="A4A3A4"/>
          </p15:clr>
        </p15:guide>
        <p15:guide id="2" orient="horz" pos="316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5BB3D08-97A9-AC30-F638-BE9033AE3D7E}" name="Laura Walmsley" initials="LW" userId="S::laura.walmsley@virginpulse.com::5104fcdb-8b8f-4914-8f0e-5d3f1cbadf47" providerId="AD"/>
  <p188:author id="{11736327-4242-6ADB-507B-A58C0E4E716C}" name="Jose Corral" initials="JC" userId="S::jcorral_healthcomp.com#ext#@virginpulse.onmicrosoft.com::012e3f50-f381-40c0-a6c8-c0f58874994f" providerId="AD"/>
  <p188:author id="{A5AB9B2D-47C4-D4DE-BF04-0181F255AB69}" name="Kacey Rasmussen" initials="" userId="S::Kacey.Rasmussen@virginpulse.com::9649692f-b114-4013-988d-da017952596a" providerId="AD"/>
  <p188:author id="{D429E530-F5A2-A556-2C51-1A5D1EDCD640}" name="Tucker Gniewek" initials="TG" userId="S::tgniewek_healthcomp.com#ext#@virginpulse.onmicrosoft.com::73a8f7e3-156c-4a06-8c27-cb3a48f99f0c" providerId="AD"/>
  <p188:author id="{FC7DC43A-2704-0426-A050-AD3667B4E8C1}" name="Jeff Yoshimura" initials="JY" userId="S::jeff.yoshimura@virginpulse.com::c7531e5f-d344-4578-be8f-0c980ea3f55e" providerId="AD"/>
  <p188:author id="{4018463F-6E4E-4498-4E91-9262C61ACCCF}" name="Elena Bertrand" initials="EB" userId="S::elena.bertrand@virginpulse.com::5d6cb544-2449-40ea-8cc9-0ef2d5f597ef" providerId="AD"/>
  <p188:author id="{77E3BF4A-2C91-3AE8-EF79-B4F7FA02BAD9}" name="Justin Tran | HealthComp" initials="JT|H" userId="S::jtran@healthcomp.com::89547309-0f2a-47ee-b8c4-e7d69ff67087" providerId="AD"/>
  <p188:author id="{63731E50-CC31-0243-4E08-21DD5AC08A53}" name="Brian Strathdee" initials="BS" userId="S::brian.strathdee@virginpulse.com::61d41d5a-eb5e-43df-a72c-10cd2bc99c17" providerId="AD"/>
  <p188:author id="{6A506C5A-0075-18B1-4A77-D45F2E1BFD36}" name="Hali Dengenis" initials="HD" userId="S::hali.dengenis@virginpulse.com::11f7c2ad-cfef-4c30-92c5-7009761c74e1" providerId="AD"/>
  <p188:author id="{29518560-D6FD-0CCC-7F6F-598146F71C88}" name="Paige Lapen" initials="" userId="S::Paige.Lapen@virginpulse.com::83ce4868-3555-4e3a-b8eb-e8d1aa85c091" providerId="AD"/>
  <p188:author id="{7CD56D6D-42C1-EE6D-05AE-09D272AD6984}" name="Paige Lapen" initials="PL" userId="S::paige.lapen@virginpulse.com::83ce4868-3555-4e3a-b8eb-e8d1aa85c091" providerId="AD"/>
  <p188:author id="{0557B176-6EC5-F11E-8189-94CBAB5AD3B3}" name="Erica Morgenstern" initials="" userId="S::Erica.Morgenstern@virginpulse.com::92b6b56d-893e-430e-bcfa-7888d1b5b8e5" providerId="AD"/>
  <p188:author id="{64300D87-48D1-8CE5-AB81-05FFDB55A7AE}" name="Chris Michalak" initials="CM" userId="S::Christopher.Michalak@virginpulse.com::85ff877b-67d5-4e43-937e-11ee18dbbd49" providerId="AD"/>
  <p188:author id="{CE0C949C-EE31-53B0-D372-74C2186ACF29}" name="Molly Bullington" initials="MB" userId="S::molly.bullington@virginpulse.com::dc19d543-5d06-4d16-aeaf-a668b36eef9b" providerId="AD"/>
  <p188:author id="{68CE9CA8-AB5C-D736-DFC8-9B67E7049308}" name="Elena Bertrand" initials="" userId="S::Elena.Bertrand@virginpulse.com::5d6cb544-2449-40ea-8cc9-0ef2d5f597ef" providerId="AD"/>
  <p188:author id="{E1DA69A9-90F4-E620-7096-B760D7009BA5}" name="Ali Gruber" initials="AG" userId="S::allison.gruber@virginpulse.com::be002ce1-cf15-4496-91b0-3bdcec150372" providerId="AD"/>
  <p188:author id="{261AF1AD-675E-8C6D-3CAF-7FA6FC98D819}" name="Divya Errabelli" initials="DE" userId="S::divya.errabelli@virginpulse.com::c306d0d6-858e-4611-9a99-95c79966fcbf" providerId="AD"/>
  <p188:author id="{8F9331BB-27F7-255E-75C0-D861ABD052BB}" name="Sharleen Spangler" initials="SS" userId="S::sharleen.spangler@virginpulse.com::5bbc46f5-7973-4dec-b57c-34924e9af1e3" providerId="AD"/>
  <p188:author id="{449005BD-82A0-E5CB-CEED-AF2345B9E08A}" name="Brian Strathdee" initials="" userId="S::Brian.Strathdee@virginpulse.com::61d41d5a-eb5e-43df-a72c-10cd2bc99c17" providerId="AD"/>
  <p188:author id="{2E4DE8C4-2096-5FF6-5AB7-C6E2ECD75149}" name="Sharleen Spangler" initials="SS" userId="S::Sharleen.Spangler@virginpulse.com::5bbc46f5-7973-4dec-b57c-34924e9af1e3" providerId="AD"/>
  <p188:author id="{142939C8-0C33-99D0-50B5-FD322D65E1BD}" name="Justin Tran" initials="JT" userId="S::jtran_healthcomp.com#ext#@virginpulse.onmicrosoft.com::182a025a-8add-4bb8-928d-93b4e1510d03" providerId="AD"/>
  <p188:author id="{721F75FB-6FE2-F925-8EE7-70E9F790C4CF}" name="Shelly Kelsey" initials="SK" userId="S::skelsey_healthcomp.com#ext#@virginpulse.onmicrosoft.com::5d0edf74-13ca-44b8-86c1-98a9aaff8c7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A2A2A"/>
    <a:srgbClr val="F3F0E7"/>
    <a:srgbClr val="003C43"/>
    <a:srgbClr val="ED5500"/>
    <a:srgbClr val="F4F1E7"/>
    <a:srgbClr val="ECECEC"/>
    <a:srgbClr val="E0DDD2"/>
    <a:srgbClr val="DAFAFC"/>
    <a:srgbClr val="7FD8B8"/>
    <a:srgbClr val="C5EA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4AAA4A4-2926-0C4D-921B-EA9456A613E5}" v="15" dt="2024-04-02T21:12:50.81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657"/>
    <p:restoredTop sz="94694"/>
  </p:normalViewPr>
  <p:slideViewPr>
    <p:cSldViewPr snapToGrid="0">
      <p:cViewPr varScale="1">
        <p:scale>
          <a:sx n="79" d="100"/>
          <a:sy n="79" d="100"/>
        </p:scale>
        <p:origin x="3600" y="224"/>
      </p:cViewPr>
      <p:guideLst>
        <p:guide pos="288"/>
        <p:guide orient="horz" pos="316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Relationship Id="rId14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744105-7BF8-E141-940A-8B4A7A77671A}" type="datetimeFigureOut">
              <a:rPr lang="en-US" smtClean="0"/>
              <a:t>10/4/24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36788" y="1143000"/>
            <a:ext cx="23844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6197AB-48A1-004D-BE83-6293C55B28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194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36788" y="1143000"/>
            <a:ext cx="23844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197AB-48A1-004D-BE83-6293C55B28C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770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7316980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61742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68">
          <p15:clr>
            <a:srgbClr val="FBAE40"/>
          </p15:clr>
        </p15:guide>
        <p15:guide id="2" pos="244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0D8EAD-15A5-F398-CA48-94F34923B7A7}"/>
              </a:ext>
            </a:extLst>
          </p:cNvPr>
          <p:cNvSpPr/>
          <p:nvPr/>
        </p:nvSpPr>
        <p:spPr>
          <a:xfrm>
            <a:off x="-3489859" y="-4460020"/>
            <a:ext cx="15982339" cy="442533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87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5065262-BAFD-D60E-B7CD-4FBBCED35FF1}"/>
              </a:ext>
            </a:extLst>
          </p:cNvPr>
          <p:cNvSpPr/>
          <p:nvPr/>
        </p:nvSpPr>
        <p:spPr>
          <a:xfrm rot="16200000">
            <a:off x="1994357" y="3585376"/>
            <a:ext cx="15997140" cy="4421242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87" dirty="0"/>
          </a:p>
        </p:txBody>
      </p:sp>
      <p:sp>
        <p:nvSpPr>
          <p:cNvPr id="2" name="Oval 2">
            <a:extLst>
              <a:ext uri="{FF2B5EF4-FFF2-40B4-BE49-F238E27FC236}">
                <a16:creationId xmlns:a16="http://schemas.microsoft.com/office/drawing/2014/main" id="{94997E42-EED7-A1DF-DE93-0A496400224B}"/>
              </a:ext>
            </a:extLst>
          </p:cNvPr>
          <p:cNvSpPr/>
          <p:nvPr userDrawn="1"/>
        </p:nvSpPr>
        <p:spPr>
          <a:xfrm rot="5400000">
            <a:off x="633009" y="-3218719"/>
            <a:ext cx="6482376" cy="7982053"/>
          </a:xfrm>
          <a:custGeom>
            <a:avLst/>
            <a:gdLst>
              <a:gd name="connsiteX0" fmla="*/ 0 w 2259106"/>
              <a:gd name="connsiteY0" fmla="*/ 1385047 h 2770094"/>
              <a:gd name="connsiteX1" fmla="*/ 1129553 w 2259106"/>
              <a:gd name="connsiteY1" fmla="*/ 0 h 2770094"/>
              <a:gd name="connsiteX2" fmla="*/ 2259106 w 2259106"/>
              <a:gd name="connsiteY2" fmla="*/ 1385047 h 2770094"/>
              <a:gd name="connsiteX3" fmla="*/ 1129553 w 2259106"/>
              <a:gd name="connsiteY3" fmla="*/ 2770094 h 2770094"/>
              <a:gd name="connsiteX4" fmla="*/ 0 w 2259106"/>
              <a:gd name="connsiteY4" fmla="*/ 1385047 h 2770094"/>
              <a:gd name="connsiteX0" fmla="*/ 0 w 2259106"/>
              <a:gd name="connsiteY0" fmla="*/ 1385145 h 2770192"/>
              <a:gd name="connsiteX1" fmla="*/ 1129553 w 2259106"/>
              <a:gd name="connsiteY1" fmla="*/ 98 h 2770192"/>
              <a:gd name="connsiteX2" fmla="*/ 2259106 w 2259106"/>
              <a:gd name="connsiteY2" fmla="*/ 1385145 h 2770192"/>
              <a:gd name="connsiteX3" fmla="*/ 1129553 w 2259106"/>
              <a:gd name="connsiteY3" fmla="*/ 2770192 h 2770192"/>
              <a:gd name="connsiteX4" fmla="*/ 0 w 2259106"/>
              <a:gd name="connsiteY4" fmla="*/ 1385145 h 2770192"/>
              <a:gd name="connsiteX0" fmla="*/ 0 w 2259106"/>
              <a:gd name="connsiteY0" fmla="*/ 1385145 h 2770290"/>
              <a:gd name="connsiteX1" fmla="*/ 1129553 w 2259106"/>
              <a:gd name="connsiteY1" fmla="*/ 98 h 2770290"/>
              <a:gd name="connsiteX2" fmla="*/ 2259106 w 2259106"/>
              <a:gd name="connsiteY2" fmla="*/ 1385145 h 2770290"/>
              <a:gd name="connsiteX3" fmla="*/ 1129553 w 2259106"/>
              <a:gd name="connsiteY3" fmla="*/ 2770192 h 2770290"/>
              <a:gd name="connsiteX4" fmla="*/ 0 w 2259106"/>
              <a:gd name="connsiteY4" fmla="*/ 1385145 h 2770290"/>
              <a:gd name="connsiteX0" fmla="*/ 0 w 2259106"/>
              <a:gd name="connsiteY0" fmla="*/ 1385145 h 2770290"/>
              <a:gd name="connsiteX1" fmla="*/ 1129553 w 2259106"/>
              <a:gd name="connsiteY1" fmla="*/ 98 h 2770290"/>
              <a:gd name="connsiteX2" fmla="*/ 2259106 w 2259106"/>
              <a:gd name="connsiteY2" fmla="*/ 1385145 h 2770290"/>
              <a:gd name="connsiteX3" fmla="*/ 1129553 w 2259106"/>
              <a:gd name="connsiteY3" fmla="*/ 2770192 h 2770290"/>
              <a:gd name="connsiteX4" fmla="*/ 0 w 2259106"/>
              <a:gd name="connsiteY4" fmla="*/ 1385145 h 2770290"/>
              <a:gd name="connsiteX0" fmla="*/ 0 w 2259106"/>
              <a:gd name="connsiteY0" fmla="*/ 1385047 h 2770192"/>
              <a:gd name="connsiteX1" fmla="*/ 1129553 w 2259106"/>
              <a:gd name="connsiteY1" fmla="*/ 0 h 2770192"/>
              <a:gd name="connsiteX2" fmla="*/ 2259106 w 2259106"/>
              <a:gd name="connsiteY2" fmla="*/ 1385047 h 2770192"/>
              <a:gd name="connsiteX3" fmla="*/ 1129553 w 2259106"/>
              <a:gd name="connsiteY3" fmla="*/ 2770094 h 2770192"/>
              <a:gd name="connsiteX4" fmla="*/ 0 w 2259106"/>
              <a:gd name="connsiteY4" fmla="*/ 1385047 h 2770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9106" h="2770192">
                <a:moveTo>
                  <a:pt x="0" y="1385047"/>
                </a:moveTo>
                <a:cubicBezTo>
                  <a:pt x="0" y="620107"/>
                  <a:pt x="277118" y="0"/>
                  <a:pt x="1129553" y="0"/>
                </a:cubicBezTo>
                <a:cubicBezTo>
                  <a:pt x="1981988" y="0"/>
                  <a:pt x="2259106" y="620107"/>
                  <a:pt x="2259106" y="1385047"/>
                </a:cubicBezTo>
                <a:cubicBezTo>
                  <a:pt x="2259106" y="2149987"/>
                  <a:pt x="2018564" y="2779238"/>
                  <a:pt x="1129553" y="2770094"/>
                </a:cubicBezTo>
                <a:cubicBezTo>
                  <a:pt x="240542" y="2760950"/>
                  <a:pt x="0" y="2149987"/>
                  <a:pt x="0" y="1385047"/>
                </a:cubicBezTo>
                <a:close/>
              </a:path>
            </a:pathLst>
          </a:custGeom>
          <a:blipFill dpi="0" rotWithShape="0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12383" t="18606" r="-2393" b="-12282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613D678-D911-E3E3-0559-DCBD2D50D6C8}"/>
              </a:ext>
            </a:extLst>
          </p:cNvPr>
          <p:cNvSpPr/>
          <p:nvPr userDrawn="1"/>
        </p:nvSpPr>
        <p:spPr>
          <a:xfrm>
            <a:off x="-4647949" y="-5894990"/>
            <a:ext cx="21309786" cy="589499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857251F-2FE3-BC46-5F55-26E7B2FDE0AE}"/>
              </a:ext>
            </a:extLst>
          </p:cNvPr>
          <p:cNvSpPr/>
          <p:nvPr userDrawn="1"/>
        </p:nvSpPr>
        <p:spPr>
          <a:xfrm rot="16200000">
            <a:off x="-13602388" y="4773351"/>
            <a:ext cx="21309786" cy="589499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C92E5D9-2D0A-49C5-DCC5-93AE5EB7D9E3}"/>
              </a:ext>
            </a:extLst>
          </p:cNvPr>
          <p:cNvSpPr/>
          <p:nvPr userDrawn="1"/>
        </p:nvSpPr>
        <p:spPr>
          <a:xfrm rot="16200000">
            <a:off x="65002" y="4773351"/>
            <a:ext cx="21309786" cy="589499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082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0" r:id="rId1"/>
  </p:sldLayoutIdLst>
  <p:hf hdr="0" ftr="0" dt="0"/>
  <p:txStyles>
    <p:titleStyle>
      <a:lvl1pPr algn="l" defTabSz="582930" rtl="0" eaLnBrk="1" latinLnBrk="0" hangingPunct="1">
        <a:lnSpc>
          <a:spcPts val="2486"/>
        </a:lnSpc>
        <a:spcBef>
          <a:spcPct val="0"/>
        </a:spcBef>
        <a:buNone/>
        <a:defRPr sz="2040" b="0" i="0" kern="1200">
          <a:solidFill>
            <a:schemeClr val="accent2"/>
          </a:solidFill>
          <a:latin typeface="Fira Sans Medium" panose="020B0503050000020004" pitchFamily="34" charset="0"/>
          <a:ea typeface="+mj-ea"/>
          <a:cs typeface="+mj-cs"/>
        </a:defRPr>
      </a:lvl1pPr>
    </p:titleStyle>
    <p:bodyStyle>
      <a:lvl1pPr marL="0" indent="0" algn="l" defTabSz="582930" rtl="0" eaLnBrk="1" latinLnBrk="0" hangingPunct="1">
        <a:lnSpc>
          <a:spcPct val="90000"/>
        </a:lnSpc>
        <a:spcBef>
          <a:spcPts val="638"/>
        </a:spcBef>
        <a:buFont typeface="Arial" panose="020B0604020202020204" pitchFamily="34" charset="0"/>
        <a:buNone/>
        <a:defRPr sz="893" kern="1200">
          <a:solidFill>
            <a:schemeClr val="tx2"/>
          </a:solidFill>
          <a:latin typeface="+mn-lt"/>
          <a:ea typeface="+mn-ea"/>
          <a:cs typeface="+mn-cs"/>
        </a:defRPr>
      </a:lvl1pPr>
      <a:lvl2pPr marL="291465" indent="0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None/>
        <a:defRPr sz="765" kern="1200">
          <a:solidFill>
            <a:schemeClr val="tx2"/>
          </a:solidFill>
          <a:latin typeface="+mn-lt"/>
          <a:ea typeface="+mn-ea"/>
          <a:cs typeface="+mn-cs"/>
        </a:defRPr>
      </a:lvl2pPr>
      <a:lvl3pPr marL="582930" indent="0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None/>
        <a:defRPr sz="765" kern="1200">
          <a:solidFill>
            <a:schemeClr val="tx2"/>
          </a:solidFill>
          <a:latin typeface="+mn-lt"/>
          <a:ea typeface="+mn-ea"/>
          <a:cs typeface="+mn-cs"/>
        </a:defRPr>
      </a:lvl3pPr>
      <a:lvl4pPr marL="874395" indent="0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None/>
        <a:defRPr sz="765" kern="1200">
          <a:solidFill>
            <a:schemeClr val="tx2"/>
          </a:solidFill>
          <a:latin typeface="+mn-lt"/>
          <a:ea typeface="+mn-ea"/>
          <a:cs typeface="+mn-cs"/>
        </a:defRPr>
      </a:lvl4pPr>
      <a:lvl5pPr marL="1165860" indent="0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None/>
        <a:defRPr sz="765" kern="1200">
          <a:solidFill>
            <a:schemeClr val="tx2"/>
          </a:solidFill>
          <a:latin typeface="+mn-lt"/>
          <a:ea typeface="+mn-ea"/>
          <a:cs typeface="+mn-cs"/>
        </a:defRPr>
      </a:lvl5pPr>
      <a:lvl6pPr marL="1603058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6pPr>
      <a:lvl7pPr marL="1894523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7pPr>
      <a:lvl8pPr marL="2185988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8pPr>
      <a:lvl9pPr marL="2477453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EG"/>
      </a:defPPr>
      <a:lvl1pPr marL="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1pPr>
      <a:lvl2pPr marL="291465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2pPr>
      <a:lvl3pPr marL="58293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3pPr>
      <a:lvl4pPr marL="874395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4pPr>
      <a:lvl5pPr marL="116586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5pPr>
      <a:lvl6pPr marL="1457325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6pPr>
      <a:lvl7pPr marL="174879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7pPr>
      <a:lvl8pPr marL="2040255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0D8EAD-15A5-F398-CA48-94F34923B7A7}"/>
              </a:ext>
            </a:extLst>
          </p:cNvPr>
          <p:cNvSpPr/>
          <p:nvPr/>
        </p:nvSpPr>
        <p:spPr>
          <a:xfrm>
            <a:off x="-3489859" y="-4460020"/>
            <a:ext cx="15982339" cy="442533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87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5065262-BAFD-D60E-B7CD-4FBBCED35FF1}"/>
              </a:ext>
            </a:extLst>
          </p:cNvPr>
          <p:cNvSpPr/>
          <p:nvPr/>
        </p:nvSpPr>
        <p:spPr>
          <a:xfrm rot="16200000">
            <a:off x="1994357" y="3585376"/>
            <a:ext cx="15997140" cy="4421242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87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4FA76B7-7E7A-A0C3-5129-97CB23F23279}"/>
              </a:ext>
            </a:extLst>
          </p:cNvPr>
          <p:cNvSpPr/>
          <p:nvPr userDrawn="1"/>
        </p:nvSpPr>
        <p:spPr>
          <a:xfrm rot="16200000">
            <a:off x="4602051" y="3155390"/>
            <a:ext cx="10058402" cy="3747622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C8AFE9F-7B1A-0B8F-030E-033009E8B716}"/>
              </a:ext>
            </a:extLst>
          </p:cNvPr>
          <p:cNvSpPr/>
          <p:nvPr userDrawn="1"/>
        </p:nvSpPr>
        <p:spPr>
          <a:xfrm>
            <a:off x="0" y="0"/>
            <a:ext cx="7772400" cy="3721768"/>
          </a:xfrm>
          <a:prstGeom prst="rect">
            <a:avLst/>
          </a:prstGeom>
          <a:solidFill>
            <a:srgbClr val="F3F0E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A"/>
          </a:p>
        </p:txBody>
      </p:sp>
    </p:spTree>
    <p:extLst>
      <p:ext uri="{BB962C8B-B14F-4D97-AF65-F5344CB8AC3E}">
        <p14:creationId xmlns:p14="http://schemas.microsoft.com/office/powerpoint/2010/main" val="3246073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</p:sldLayoutIdLst>
  <p:txStyles>
    <p:titleStyle>
      <a:lvl1pPr algn="l" defTabSz="582930" rtl="0" eaLnBrk="1" latinLnBrk="0" hangingPunct="1">
        <a:lnSpc>
          <a:spcPts val="2486"/>
        </a:lnSpc>
        <a:spcBef>
          <a:spcPct val="0"/>
        </a:spcBef>
        <a:buNone/>
        <a:defRPr sz="2040" b="0" i="0" kern="1200">
          <a:solidFill>
            <a:schemeClr val="accent2"/>
          </a:solidFill>
          <a:latin typeface="Fira Sans Medium" panose="020B0503050000020004" pitchFamily="34" charset="0"/>
          <a:ea typeface="+mj-ea"/>
          <a:cs typeface="+mj-cs"/>
        </a:defRPr>
      </a:lvl1pPr>
    </p:titleStyle>
    <p:bodyStyle>
      <a:lvl1pPr marL="0" indent="0" algn="l" defTabSz="582930" rtl="0" eaLnBrk="1" latinLnBrk="0" hangingPunct="1">
        <a:lnSpc>
          <a:spcPct val="90000"/>
        </a:lnSpc>
        <a:spcBef>
          <a:spcPts val="638"/>
        </a:spcBef>
        <a:buFont typeface="Arial" panose="020B0604020202020204" pitchFamily="34" charset="0"/>
        <a:buNone/>
        <a:defRPr sz="893" kern="1200">
          <a:solidFill>
            <a:schemeClr val="tx2"/>
          </a:solidFill>
          <a:latin typeface="+mn-lt"/>
          <a:ea typeface="+mn-ea"/>
          <a:cs typeface="+mn-cs"/>
        </a:defRPr>
      </a:lvl1pPr>
      <a:lvl2pPr marL="291465" indent="0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None/>
        <a:defRPr sz="765" kern="1200">
          <a:solidFill>
            <a:schemeClr val="tx2"/>
          </a:solidFill>
          <a:latin typeface="+mn-lt"/>
          <a:ea typeface="+mn-ea"/>
          <a:cs typeface="+mn-cs"/>
        </a:defRPr>
      </a:lvl2pPr>
      <a:lvl3pPr marL="582930" indent="0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None/>
        <a:defRPr sz="765" kern="1200">
          <a:solidFill>
            <a:schemeClr val="tx2"/>
          </a:solidFill>
          <a:latin typeface="+mn-lt"/>
          <a:ea typeface="+mn-ea"/>
          <a:cs typeface="+mn-cs"/>
        </a:defRPr>
      </a:lvl3pPr>
      <a:lvl4pPr marL="874395" indent="0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None/>
        <a:defRPr sz="765" kern="1200">
          <a:solidFill>
            <a:schemeClr val="tx2"/>
          </a:solidFill>
          <a:latin typeface="+mn-lt"/>
          <a:ea typeface="+mn-ea"/>
          <a:cs typeface="+mn-cs"/>
        </a:defRPr>
      </a:lvl4pPr>
      <a:lvl5pPr marL="1165860" indent="0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None/>
        <a:defRPr sz="765" kern="1200">
          <a:solidFill>
            <a:schemeClr val="tx2"/>
          </a:solidFill>
          <a:latin typeface="+mn-lt"/>
          <a:ea typeface="+mn-ea"/>
          <a:cs typeface="+mn-cs"/>
        </a:defRPr>
      </a:lvl5pPr>
      <a:lvl6pPr marL="1603058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6pPr>
      <a:lvl7pPr marL="1894523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7pPr>
      <a:lvl8pPr marL="2185988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8pPr>
      <a:lvl9pPr marL="2477453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EG"/>
      </a:defPPr>
      <a:lvl1pPr marL="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1pPr>
      <a:lvl2pPr marL="291465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2pPr>
      <a:lvl3pPr marL="58293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3pPr>
      <a:lvl4pPr marL="874395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4pPr>
      <a:lvl5pPr marL="116586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5pPr>
      <a:lvl6pPr marL="1457325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6pPr>
      <a:lvl7pPr marL="174879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7pPr>
      <a:lvl8pPr marL="2040255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10" Type="http://schemas.openxmlformats.org/officeDocument/2006/relationships/image" Target="../media/image13.jp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2">
            <a:extLst>
              <a:ext uri="{FF2B5EF4-FFF2-40B4-BE49-F238E27FC236}">
                <a16:creationId xmlns:a16="http://schemas.microsoft.com/office/drawing/2014/main" id="{37E27C20-B1EF-DC3F-2F2D-0A37411C56BB}"/>
              </a:ext>
            </a:extLst>
          </p:cNvPr>
          <p:cNvSpPr/>
          <p:nvPr/>
        </p:nvSpPr>
        <p:spPr>
          <a:xfrm>
            <a:off x="5712737" y="2473692"/>
            <a:ext cx="1650435" cy="1829032"/>
          </a:xfrm>
          <a:custGeom>
            <a:avLst/>
            <a:gdLst>
              <a:gd name="connsiteX0" fmla="*/ 0 w 2259106"/>
              <a:gd name="connsiteY0" fmla="*/ 1385047 h 2770094"/>
              <a:gd name="connsiteX1" fmla="*/ 1129553 w 2259106"/>
              <a:gd name="connsiteY1" fmla="*/ 0 h 2770094"/>
              <a:gd name="connsiteX2" fmla="*/ 2259106 w 2259106"/>
              <a:gd name="connsiteY2" fmla="*/ 1385047 h 2770094"/>
              <a:gd name="connsiteX3" fmla="*/ 1129553 w 2259106"/>
              <a:gd name="connsiteY3" fmla="*/ 2770094 h 2770094"/>
              <a:gd name="connsiteX4" fmla="*/ 0 w 2259106"/>
              <a:gd name="connsiteY4" fmla="*/ 1385047 h 2770094"/>
              <a:gd name="connsiteX0" fmla="*/ 0 w 2259106"/>
              <a:gd name="connsiteY0" fmla="*/ 1385145 h 2770192"/>
              <a:gd name="connsiteX1" fmla="*/ 1129553 w 2259106"/>
              <a:gd name="connsiteY1" fmla="*/ 98 h 2770192"/>
              <a:gd name="connsiteX2" fmla="*/ 2259106 w 2259106"/>
              <a:gd name="connsiteY2" fmla="*/ 1385145 h 2770192"/>
              <a:gd name="connsiteX3" fmla="*/ 1129553 w 2259106"/>
              <a:gd name="connsiteY3" fmla="*/ 2770192 h 2770192"/>
              <a:gd name="connsiteX4" fmla="*/ 0 w 2259106"/>
              <a:gd name="connsiteY4" fmla="*/ 1385145 h 2770192"/>
              <a:gd name="connsiteX0" fmla="*/ 0 w 2259106"/>
              <a:gd name="connsiteY0" fmla="*/ 1385145 h 2770290"/>
              <a:gd name="connsiteX1" fmla="*/ 1129553 w 2259106"/>
              <a:gd name="connsiteY1" fmla="*/ 98 h 2770290"/>
              <a:gd name="connsiteX2" fmla="*/ 2259106 w 2259106"/>
              <a:gd name="connsiteY2" fmla="*/ 1385145 h 2770290"/>
              <a:gd name="connsiteX3" fmla="*/ 1129553 w 2259106"/>
              <a:gd name="connsiteY3" fmla="*/ 2770192 h 2770290"/>
              <a:gd name="connsiteX4" fmla="*/ 0 w 2259106"/>
              <a:gd name="connsiteY4" fmla="*/ 1385145 h 2770290"/>
              <a:gd name="connsiteX0" fmla="*/ 0 w 2259106"/>
              <a:gd name="connsiteY0" fmla="*/ 1385145 h 2770290"/>
              <a:gd name="connsiteX1" fmla="*/ 1129553 w 2259106"/>
              <a:gd name="connsiteY1" fmla="*/ 98 h 2770290"/>
              <a:gd name="connsiteX2" fmla="*/ 2259106 w 2259106"/>
              <a:gd name="connsiteY2" fmla="*/ 1385145 h 2770290"/>
              <a:gd name="connsiteX3" fmla="*/ 1129553 w 2259106"/>
              <a:gd name="connsiteY3" fmla="*/ 2770192 h 2770290"/>
              <a:gd name="connsiteX4" fmla="*/ 0 w 2259106"/>
              <a:gd name="connsiteY4" fmla="*/ 1385145 h 2770290"/>
              <a:gd name="connsiteX0" fmla="*/ 0 w 2259106"/>
              <a:gd name="connsiteY0" fmla="*/ 1385047 h 2770192"/>
              <a:gd name="connsiteX1" fmla="*/ 1129553 w 2259106"/>
              <a:gd name="connsiteY1" fmla="*/ 0 h 2770192"/>
              <a:gd name="connsiteX2" fmla="*/ 2259106 w 2259106"/>
              <a:gd name="connsiteY2" fmla="*/ 1385047 h 2770192"/>
              <a:gd name="connsiteX3" fmla="*/ 1129553 w 2259106"/>
              <a:gd name="connsiteY3" fmla="*/ 2770094 h 2770192"/>
              <a:gd name="connsiteX4" fmla="*/ 0 w 2259106"/>
              <a:gd name="connsiteY4" fmla="*/ 1385047 h 2770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9106" h="2770192">
                <a:moveTo>
                  <a:pt x="0" y="1385047"/>
                </a:moveTo>
                <a:cubicBezTo>
                  <a:pt x="0" y="620107"/>
                  <a:pt x="277118" y="0"/>
                  <a:pt x="1129553" y="0"/>
                </a:cubicBezTo>
                <a:cubicBezTo>
                  <a:pt x="1981988" y="0"/>
                  <a:pt x="2259106" y="620107"/>
                  <a:pt x="2259106" y="1385047"/>
                </a:cubicBezTo>
                <a:cubicBezTo>
                  <a:pt x="2259106" y="2149987"/>
                  <a:pt x="2018564" y="2779238"/>
                  <a:pt x="1129553" y="2770094"/>
                </a:cubicBezTo>
                <a:cubicBezTo>
                  <a:pt x="240542" y="2760950"/>
                  <a:pt x="0" y="2149987"/>
                  <a:pt x="0" y="1385047"/>
                </a:cubicBezTo>
                <a:close/>
              </a:path>
            </a:pathLst>
          </a:custGeom>
          <a:solidFill>
            <a:srgbClr val="FFCB1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4">
            <a:extLst>
              <a:ext uri="{FF2B5EF4-FFF2-40B4-BE49-F238E27FC236}">
                <a16:creationId xmlns:a16="http://schemas.microsoft.com/office/drawing/2014/main" id="{DAC6810B-E8DC-AEDD-D785-69CA0FEA5497}"/>
              </a:ext>
            </a:extLst>
          </p:cNvPr>
          <p:cNvSpPr txBox="1">
            <a:spLocks/>
          </p:cNvSpPr>
          <p:nvPr/>
        </p:nvSpPr>
        <p:spPr>
          <a:xfrm>
            <a:off x="435955" y="4165364"/>
            <a:ext cx="4317057" cy="83562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 defTabSz="777240" rtl="0" eaLnBrk="1" latinLnBrk="0" hangingPunct="1">
              <a:lnSpc>
                <a:spcPts val="8000"/>
              </a:lnSpc>
              <a:spcBef>
                <a:spcPct val="0"/>
              </a:spcBef>
              <a:buNone/>
              <a:defRPr sz="9000" b="1" i="0" kern="1200">
                <a:solidFill>
                  <a:srgbClr val="003C43"/>
                </a:solidFill>
                <a:latin typeface="Fira Sans SemiBold" panose="020B05030500000200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800" b="0" dirty="0">
                <a:latin typeface="Franklin Gothic Medium Cond" panose="020B0606030402020204" pitchFamily="34" charset="0"/>
              </a:rPr>
              <a:t>Nutrition Guide</a:t>
            </a: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D8CB3E76-62AA-ABA2-5798-F14CA9616A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56678" y="9072354"/>
            <a:ext cx="1522775" cy="379678"/>
          </a:xfrm>
          <a:prstGeom prst="rect">
            <a:avLst/>
          </a:prstGeom>
        </p:spPr>
      </p:pic>
      <p:sp>
        <p:nvSpPr>
          <p:cNvPr id="27" name="object 8">
            <a:extLst>
              <a:ext uri="{FF2B5EF4-FFF2-40B4-BE49-F238E27FC236}">
                <a16:creationId xmlns:a16="http://schemas.microsoft.com/office/drawing/2014/main" id="{C6B01052-202C-4DDD-4330-4E2FEA2755C5}"/>
              </a:ext>
            </a:extLst>
          </p:cNvPr>
          <p:cNvSpPr txBox="1"/>
          <p:nvPr/>
        </p:nvSpPr>
        <p:spPr>
          <a:xfrm>
            <a:off x="457200" y="8998638"/>
            <a:ext cx="1447800" cy="453394"/>
          </a:xfrm>
          <a:prstGeom prst="rect">
            <a:avLst/>
          </a:prstGeom>
          <a:solidFill>
            <a:srgbClr val="F4F1E7"/>
          </a:solidFill>
        </p:spPr>
        <p:txBody>
          <a:bodyPr vert="horz" wrap="square" lIns="0" tIns="158750" rIns="0" bIns="0" rtlCol="0">
            <a:noAutofit/>
          </a:bodyPr>
          <a:lstStyle/>
          <a:p>
            <a:pPr marL="7938" algn="ctr">
              <a:lnSpc>
                <a:spcPct val="100000"/>
              </a:lnSpc>
              <a:spcBef>
                <a:spcPts val="1250"/>
              </a:spcBef>
            </a:pPr>
            <a:r>
              <a:rPr sz="9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Client </a:t>
            </a:r>
            <a:r>
              <a:rPr sz="900" spc="-2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Logo</a:t>
            </a:r>
            <a:endParaRPr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object 9">
            <a:extLst>
              <a:ext uri="{FF2B5EF4-FFF2-40B4-BE49-F238E27FC236}">
                <a16:creationId xmlns:a16="http://schemas.microsoft.com/office/drawing/2014/main" id="{470BE1FF-5076-37F6-9A3C-A375BF797E48}"/>
              </a:ext>
            </a:extLst>
          </p:cNvPr>
          <p:cNvSpPr txBox="1"/>
          <p:nvPr/>
        </p:nvSpPr>
        <p:spPr>
          <a:xfrm>
            <a:off x="463571" y="5461943"/>
            <a:ext cx="3974607" cy="2326789"/>
          </a:xfrm>
          <a:prstGeom prst="rect">
            <a:avLst/>
          </a:prstGeom>
        </p:spPr>
        <p:txBody>
          <a:bodyPr vert="horz" wrap="square" lIns="0" tIns="15240" rIns="0" bIns="0" rtlCol="0">
            <a:no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300" dirty="0">
                <a:solidFill>
                  <a:srgbClr val="2A2A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When it comes to your eating style, would you like to be more of a meal planner? Or a balanced eater? Tell us what changes you want to make to how you eat, and you’ll receive tools, personalized tips and great recipes from </a:t>
            </a:r>
            <a:r>
              <a:rPr lang="en-US" sz="1300" dirty="0" err="1">
                <a:solidFill>
                  <a:srgbClr val="2A2A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Foodsmart</a:t>
            </a:r>
            <a:r>
              <a:rPr lang="en-US" sz="1300" dirty="0">
                <a:solidFill>
                  <a:srgbClr val="2A2A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—just for you. It’s everything you need to stay on track with your nutrition goals.</a:t>
            </a: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D04F4ABF-E828-21D5-B091-03F45393B2B4}"/>
              </a:ext>
            </a:extLst>
          </p:cNvPr>
          <p:cNvSpPr txBox="1">
            <a:spLocks/>
          </p:cNvSpPr>
          <p:nvPr/>
        </p:nvSpPr>
        <p:spPr>
          <a:xfrm>
            <a:off x="5777052" y="2827946"/>
            <a:ext cx="1515548" cy="112276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 defTabSz="777240" rtl="0" eaLnBrk="1" latinLnBrk="0" hangingPunct="1">
              <a:lnSpc>
                <a:spcPts val="8000"/>
              </a:lnSpc>
              <a:spcBef>
                <a:spcPct val="0"/>
              </a:spcBef>
              <a:buNone/>
              <a:defRPr sz="9000" b="1" i="0" kern="1200">
                <a:solidFill>
                  <a:srgbClr val="003C43"/>
                </a:solidFill>
                <a:latin typeface="Fira Sans SemiBold" panose="020B05030500000200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700" b="0" dirty="0">
                <a:latin typeface="Franklin Gothic Medium Cond" panose="020B0606030402020204" pitchFamily="34" charset="0"/>
              </a:rPr>
              <a:t>Earn </a:t>
            </a:r>
          </a:p>
          <a:p>
            <a:pPr algn="ctr">
              <a:lnSpc>
                <a:spcPct val="100000"/>
              </a:lnSpc>
            </a:pPr>
            <a:r>
              <a:rPr lang="en-US" sz="1700" b="0" dirty="0">
                <a:latin typeface="Franklin Gothic Medium Cond" panose="020B0606030402020204" pitchFamily="34" charset="0"/>
              </a:rPr>
              <a:t>[XXX] points when you select your nutrition profile.</a:t>
            </a:r>
          </a:p>
        </p:txBody>
      </p:sp>
      <p:sp>
        <p:nvSpPr>
          <p:cNvPr id="8" name="object 10">
            <a:extLst>
              <a:ext uri="{FF2B5EF4-FFF2-40B4-BE49-F238E27FC236}">
                <a16:creationId xmlns:a16="http://schemas.microsoft.com/office/drawing/2014/main" id="{0BB97BE8-1152-DBF2-9680-D3BDDA673D7D}"/>
              </a:ext>
            </a:extLst>
          </p:cNvPr>
          <p:cNvSpPr txBox="1"/>
          <p:nvPr/>
        </p:nvSpPr>
        <p:spPr>
          <a:xfrm>
            <a:off x="440709" y="5088866"/>
            <a:ext cx="4704398" cy="32316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/>
            <a:r>
              <a:rPr lang="en-US" sz="2000" dirty="0">
                <a:solidFill>
                  <a:srgbClr val="003C43"/>
                </a:solidFill>
                <a:latin typeface="Franklin Gothic Medium Cond" panose="020B0606030402020204" pitchFamily="34" charset="0"/>
                <a:cs typeface="Arial" panose="020B0604020202020204" pitchFamily="34" charset="0"/>
              </a:rPr>
              <a:t>Eating healthy is simpler than ever.</a:t>
            </a:r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F9CA46C0-6003-F0C1-4F8B-A0A2286961FD}"/>
              </a:ext>
            </a:extLst>
          </p:cNvPr>
          <p:cNvSpPr txBox="1"/>
          <p:nvPr/>
        </p:nvSpPr>
        <p:spPr>
          <a:xfrm>
            <a:off x="5468293" y="5544485"/>
            <a:ext cx="1824307" cy="113781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ts val="1500"/>
              </a:lnSpc>
            </a:pPr>
            <a:r>
              <a:rPr lang="en-US" sz="1600">
                <a:solidFill>
                  <a:srgbClr val="003C43"/>
                </a:solidFill>
                <a:latin typeface="Franklin Gothic Medium Cond" panose="020B0606030402020204" pitchFamily="34" charset="0"/>
                <a:cs typeface="Arial" panose="020B0604020202020204" pitchFamily="34" charset="0"/>
              </a:rPr>
              <a:t>Get started</a:t>
            </a:r>
            <a:endParaRPr lang="en-US" sz="1600" dirty="0">
              <a:solidFill>
                <a:srgbClr val="003C43"/>
              </a:solidFill>
              <a:latin typeface="Franklin Gothic Medium Cond" panose="020B0606030402020204" pitchFamily="34" charset="0"/>
              <a:cs typeface="Arial" panose="020B0604020202020204" pitchFamily="34" charset="0"/>
            </a:endParaRPr>
          </a:p>
          <a:p>
            <a:pPr>
              <a:lnSpc>
                <a:spcPts val="1500"/>
              </a:lnSpc>
            </a:pPr>
            <a:r>
              <a:rPr lang="en-US" sz="1000" dirty="0">
                <a:solidFill>
                  <a:srgbClr val="2A2A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Visit </a:t>
            </a:r>
            <a:r>
              <a:rPr lang="en-US" sz="1000" b="1" dirty="0" err="1">
                <a:solidFill>
                  <a:srgbClr val="ED55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app.personifyhealth.com</a:t>
            </a:r>
            <a:r>
              <a:rPr lang="en-US" sz="1000" dirty="0">
                <a:solidFill>
                  <a:srgbClr val="2A2A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go to the </a:t>
            </a:r>
            <a:r>
              <a:rPr lang="en-US" sz="1000" b="1" dirty="0">
                <a:solidFill>
                  <a:srgbClr val="2A2A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Health</a:t>
            </a:r>
            <a:r>
              <a:rPr lang="en-US" sz="1000" dirty="0">
                <a:solidFill>
                  <a:srgbClr val="2A2A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tab and select the </a:t>
            </a:r>
            <a:r>
              <a:rPr lang="en-US" sz="1000" b="1" dirty="0">
                <a:solidFill>
                  <a:srgbClr val="2A2A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Nutrition Guide</a:t>
            </a:r>
            <a:r>
              <a:rPr lang="en-US" sz="1000" dirty="0">
                <a:solidFill>
                  <a:srgbClr val="2A2A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or scan the QR code to open in the app.</a:t>
            </a:r>
          </a:p>
          <a:p>
            <a:pPr algn="r">
              <a:lnSpc>
                <a:spcPts val="1400"/>
              </a:lnSpc>
            </a:pPr>
            <a:endParaRPr lang="en-US" sz="1000" b="1" dirty="0">
              <a:solidFill>
                <a:srgbClr val="003C4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10">
            <a:extLst>
              <a:ext uri="{FF2B5EF4-FFF2-40B4-BE49-F238E27FC236}">
                <a16:creationId xmlns:a16="http://schemas.microsoft.com/office/drawing/2014/main" id="{CE7DFA81-2C2B-212F-EDE7-FF3AD49F2F22}"/>
              </a:ext>
            </a:extLst>
          </p:cNvPr>
          <p:cNvSpPr txBox="1"/>
          <p:nvPr/>
        </p:nvSpPr>
        <p:spPr>
          <a:xfrm>
            <a:off x="457200" y="7527126"/>
            <a:ext cx="3567621" cy="1237583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ts val="1660"/>
              </a:lnSpc>
            </a:pPr>
            <a:r>
              <a:rPr lang="en-US" sz="1300" b="1" dirty="0">
                <a:solidFill>
                  <a:srgbClr val="003C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questions? We’re here to help. </a:t>
            </a:r>
          </a:p>
          <a:p>
            <a:pPr marL="12700">
              <a:lnSpc>
                <a:spcPts val="1620"/>
              </a:lnSpc>
            </a:pPr>
            <a:r>
              <a:rPr lang="en-US" sz="1100" spc="-10" dirty="0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Check out </a:t>
            </a:r>
            <a:r>
              <a:rPr lang="en-US" sz="1100" b="1" spc="-10" dirty="0" err="1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support.personifyhealth.com</a:t>
            </a:r>
            <a:r>
              <a:rPr lang="en-US" sz="1100" b="1" spc="-10" dirty="0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1100" b="1" spc="-10" dirty="0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 b="1" spc="-10" dirty="0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1100" spc="-10" dirty="0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Live chat: Monday–Friday, 2 am–9 pm ET </a:t>
            </a:r>
          </a:p>
          <a:p>
            <a:pPr marL="12700">
              <a:lnSpc>
                <a:spcPts val="1620"/>
              </a:lnSpc>
            </a:pPr>
            <a:r>
              <a:rPr lang="en-US" sz="1100" spc="-10" dirty="0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Give us a call: 888-671-9395 </a:t>
            </a:r>
            <a:br>
              <a:rPr lang="en-US" sz="1100" spc="-10" dirty="0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 spc="-10" dirty="0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Monday–Friday, 8 am–9 pm ET </a:t>
            </a:r>
          </a:p>
          <a:p>
            <a:pPr marL="12700">
              <a:lnSpc>
                <a:spcPts val="1620"/>
              </a:lnSpc>
            </a:pPr>
            <a:r>
              <a:rPr lang="en-US" sz="1100" spc="-10" dirty="0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Send us an email: </a:t>
            </a:r>
            <a:r>
              <a:rPr lang="en-US" sz="1100" b="1" spc="-10" dirty="0" err="1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support@personifyhealth.com</a:t>
            </a:r>
            <a:r>
              <a:rPr lang="en-US" sz="1100" b="1" spc="-10" dirty="0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0" name="Picture 9" descr="A qr code with a logo&#10;&#10;Description automatically generated">
            <a:extLst>
              <a:ext uri="{FF2B5EF4-FFF2-40B4-BE49-F238E27FC236}">
                <a16:creationId xmlns:a16="http://schemas.microsoft.com/office/drawing/2014/main" id="{8595A736-D7AC-4123-104B-FF83256C61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1810" y="6625337"/>
            <a:ext cx="1047710" cy="1047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1313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10">
            <a:extLst>
              <a:ext uri="{FF2B5EF4-FFF2-40B4-BE49-F238E27FC236}">
                <a16:creationId xmlns:a16="http://schemas.microsoft.com/office/drawing/2014/main" id="{B302CC59-FB01-02BD-B202-B35287C15A10}"/>
              </a:ext>
            </a:extLst>
          </p:cNvPr>
          <p:cNvSpPr txBox="1"/>
          <p:nvPr/>
        </p:nvSpPr>
        <p:spPr>
          <a:xfrm>
            <a:off x="1293905" y="4571150"/>
            <a:ext cx="4851400" cy="82977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ts val="1660"/>
              </a:lnSpc>
            </a:pPr>
            <a:r>
              <a:rPr lang="en-US" sz="1300" b="1" dirty="0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 your nutrition profile</a:t>
            </a:r>
          </a:p>
          <a:p>
            <a:pPr marL="12700">
              <a:lnSpc>
                <a:spcPts val="1620"/>
              </a:lnSpc>
            </a:pPr>
            <a:r>
              <a:rPr lang="en-US" sz="1100" spc="-10" dirty="0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Tell us about your eating style, and we’ll help you fine-tune your nutrition. </a:t>
            </a:r>
            <a:br>
              <a:rPr lang="en-US" sz="1100" spc="-10" dirty="0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 spc="-10" dirty="0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 want to become a more mindful eater? You’ll get personalized tips and recommended Healthy Habits to help you make healthy choices every day. </a:t>
            </a:r>
            <a:endParaRPr lang="en-US" sz="1100" b="1" spc="-10" dirty="0">
              <a:solidFill>
                <a:srgbClr val="2A2A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object 24">
            <a:extLst>
              <a:ext uri="{FF2B5EF4-FFF2-40B4-BE49-F238E27FC236}">
                <a16:creationId xmlns:a16="http://schemas.microsoft.com/office/drawing/2014/main" id="{0432CA50-5DD7-AD27-9184-C045041022CB}"/>
              </a:ext>
            </a:extLst>
          </p:cNvPr>
          <p:cNvSpPr txBox="1"/>
          <p:nvPr/>
        </p:nvSpPr>
        <p:spPr>
          <a:xfrm>
            <a:off x="444499" y="4059066"/>
            <a:ext cx="5477545" cy="38600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en-GB" sz="2400" spc="55" dirty="0">
                <a:solidFill>
                  <a:srgbClr val="003B44"/>
                </a:solidFill>
                <a:latin typeface="Franklin Gothic Medium Cond" panose="020B0606030402020204" pitchFamily="34" charset="0"/>
                <a:cs typeface="Arial" panose="020B0604020202020204" pitchFamily="34" charset="0"/>
              </a:rPr>
              <a:t>Enjoy the benefits of the Nutrition Guide</a:t>
            </a:r>
            <a:endParaRPr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object 25">
            <a:extLst>
              <a:ext uri="{FF2B5EF4-FFF2-40B4-BE49-F238E27FC236}">
                <a16:creationId xmlns:a16="http://schemas.microsoft.com/office/drawing/2014/main" id="{B281C062-008D-CDB3-286C-401F130423BB}"/>
              </a:ext>
            </a:extLst>
          </p:cNvPr>
          <p:cNvSpPr txBox="1"/>
          <p:nvPr/>
        </p:nvSpPr>
        <p:spPr>
          <a:xfrm>
            <a:off x="444499" y="499362"/>
            <a:ext cx="2812047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400" dirty="0">
                <a:solidFill>
                  <a:srgbClr val="003B44"/>
                </a:solidFill>
                <a:latin typeface="Franklin Gothic Medium Cond" panose="020B0606030402020204" pitchFamily="34" charset="0"/>
                <a:cs typeface="Arial" panose="020B0604020202020204" pitchFamily="34" charset="0"/>
              </a:rPr>
              <a:t>Ready to</a:t>
            </a:r>
            <a:r>
              <a:rPr lang="en-US" sz="2400" spc="5" dirty="0">
                <a:solidFill>
                  <a:srgbClr val="003B44"/>
                </a:solidFill>
                <a:latin typeface="Franklin Gothic Medium Cond" panose="020B06060304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003B44"/>
                </a:solidFill>
                <a:latin typeface="Franklin Gothic Medium Cond" panose="020B0606030402020204" pitchFamily="34" charset="0"/>
                <a:cs typeface="Arial" panose="020B0604020202020204" pitchFamily="34" charset="0"/>
              </a:rPr>
              <a:t>get </a:t>
            </a:r>
            <a:r>
              <a:rPr lang="en-US" sz="2400" spc="-10" dirty="0">
                <a:solidFill>
                  <a:srgbClr val="003B44"/>
                </a:solidFill>
                <a:latin typeface="Franklin Gothic Medium Cond" panose="020B0606030402020204" pitchFamily="34" charset="0"/>
                <a:cs typeface="Arial" panose="020B0604020202020204" pitchFamily="34" charset="0"/>
              </a:rPr>
              <a:t>started?</a:t>
            </a:r>
            <a:endParaRPr lang="en-US" sz="2400" dirty="0">
              <a:latin typeface="Franklin Gothic Medium Cond" panose="020B06060304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object 27">
            <a:extLst>
              <a:ext uri="{FF2B5EF4-FFF2-40B4-BE49-F238E27FC236}">
                <a16:creationId xmlns:a16="http://schemas.microsoft.com/office/drawing/2014/main" id="{03B91A88-3C0A-F9F8-41D5-B6F6FC4A7FD3}"/>
              </a:ext>
            </a:extLst>
          </p:cNvPr>
          <p:cNvSpPr txBox="1"/>
          <p:nvPr/>
        </p:nvSpPr>
        <p:spPr>
          <a:xfrm>
            <a:off x="444500" y="993283"/>
            <a:ext cx="3181016" cy="2532103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algn="just">
              <a:spcBef>
                <a:spcPts val="125"/>
              </a:spcBef>
              <a:spcAft>
                <a:spcPts val="600"/>
              </a:spcAft>
            </a:pPr>
            <a:r>
              <a:rPr lang="en-US" sz="1400" b="1" dirty="0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 these easy steps:</a:t>
            </a:r>
          </a:p>
          <a:p>
            <a:pPr marL="12700" algn="just">
              <a:lnSpc>
                <a:spcPct val="100000"/>
              </a:lnSpc>
              <a:spcBef>
                <a:spcPts val="125"/>
              </a:spcBef>
              <a:spcAft>
                <a:spcPts val="600"/>
              </a:spcAft>
            </a:pPr>
            <a:r>
              <a:rPr sz="1400" b="1" dirty="0">
                <a:solidFill>
                  <a:srgbClr val="2284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</a:t>
            </a:r>
            <a:r>
              <a:rPr sz="1400" b="1" spc="75" dirty="0">
                <a:solidFill>
                  <a:srgbClr val="2284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50" dirty="0">
                <a:solidFill>
                  <a:srgbClr val="2284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1400" b="1" spc="-50" dirty="0">
              <a:solidFill>
                <a:srgbClr val="2284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GB" sz="1100" dirty="0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 in to your Personify Health account.</a:t>
            </a:r>
          </a:p>
          <a:p>
            <a:pPr marL="12700" algn="just">
              <a:lnSpc>
                <a:spcPct val="100000"/>
              </a:lnSpc>
              <a:spcBef>
                <a:spcPts val="125"/>
              </a:spcBef>
            </a:pPr>
            <a:endParaRPr sz="1100" dirty="0">
              <a:latin typeface="Inter"/>
              <a:cs typeface="Inter"/>
            </a:endParaRPr>
          </a:p>
          <a:p>
            <a:pPr marL="12700" algn="just">
              <a:lnSpc>
                <a:spcPct val="100000"/>
              </a:lnSpc>
              <a:spcAft>
                <a:spcPts val="600"/>
              </a:spcAft>
            </a:pPr>
            <a:r>
              <a:rPr sz="1400" b="1" dirty="0">
                <a:solidFill>
                  <a:srgbClr val="2284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</a:t>
            </a:r>
            <a:r>
              <a:rPr sz="1400" b="1" spc="75" dirty="0">
                <a:solidFill>
                  <a:srgbClr val="2284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50" dirty="0">
                <a:solidFill>
                  <a:srgbClr val="2284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1400" b="1" spc="-50" dirty="0">
              <a:solidFill>
                <a:srgbClr val="2284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GB" sz="1100" dirty="0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 </a:t>
            </a:r>
            <a:r>
              <a:rPr lang="en-GB" sz="1100" b="1" dirty="0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</a:t>
            </a:r>
            <a:r>
              <a:rPr lang="en-GB" sz="1100" dirty="0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tab and select </a:t>
            </a:r>
            <a:r>
              <a:rPr lang="en-GB" sz="1100" b="1" dirty="0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Nutrition Guide</a:t>
            </a:r>
            <a:r>
              <a:rPr lang="en-GB" sz="1100" dirty="0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2700" algn="just">
              <a:lnSpc>
                <a:spcPct val="100000"/>
              </a:lnSpc>
              <a:spcBef>
                <a:spcPts val="125"/>
              </a:spcBef>
            </a:pPr>
            <a:endParaRPr lang="en-GB" sz="1100" dirty="0">
              <a:solidFill>
                <a:srgbClr val="2A2A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just">
              <a:lnSpc>
                <a:spcPct val="100000"/>
              </a:lnSpc>
              <a:spcBef>
                <a:spcPts val="125"/>
              </a:spcBef>
              <a:spcAft>
                <a:spcPts val="600"/>
              </a:spcAft>
            </a:pPr>
            <a:r>
              <a:rPr lang="en-GB" sz="1400" b="1" dirty="0">
                <a:solidFill>
                  <a:srgbClr val="2284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</a:t>
            </a:r>
            <a:r>
              <a:rPr lang="en-GB" sz="1400" b="1" spc="75" dirty="0">
                <a:solidFill>
                  <a:srgbClr val="2284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b="1" spc="-50" dirty="0">
                <a:solidFill>
                  <a:srgbClr val="2284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pPr marL="12700">
              <a:lnSpc>
                <a:spcPts val="1600"/>
              </a:lnSpc>
              <a:spcBef>
                <a:spcPts val="125"/>
              </a:spcBef>
            </a:pPr>
            <a:r>
              <a:rPr lang="en-GB" sz="1100" dirty="0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</a:t>
            </a:r>
            <a:r>
              <a:rPr lang="en-GB" sz="1100" b="1" dirty="0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My Profile</a:t>
            </a:r>
            <a:r>
              <a:rPr lang="en-GB" sz="1100" dirty="0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start setting up </a:t>
            </a:r>
            <a:br>
              <a:rPr lang="en-GB" sz="1100" dirty="0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100" dirty="0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Nutrition Guide.</a:t>
            </a: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just">
              <a:lnSpc>
                <a:spcPct val="100000"/>
              </a:lnSpc>
            </a:pPr>
            <a:endParaRPr lang="en-GB" sz="1100" dirty="0">
              <a:solidFill>
                <a:srgbClr val="2A2A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ject 4">
            <a:extLst>
              <a:ext uri="{FF2B5EF4-FFF2-40B4-BE49-F238E27FC236}">
                <a16:creationId xmlns:a16="http://schemas.microsoft.com/office/drawing/2014/main" id="{F634EC0B-5D8B-D00F-4D02-CCF2CB06866F}"/>
              </a:ext>
            </a:extLst>
          </p:cNvPr>
          <p:cNvSpPr txBox="1"/>
          <p:nvPr/>
        </p:nvSpPr>
        <p:spPr>
          <a:xfrm>
            <a:off x="457200" y="9592943"/>
            <a:ext cx="1142830" cy="1205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dirty="0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</a:t>
            </a:r>
            <a:r>
              <a:rPr sz="700" spc="-10" dirty="0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00" dirty="0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Personify Health </a:t>
            </a:r>
            <a:r>
              <a:rPr sz="700" spc="-20" dirty="0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</a:t>
            </a:r>
            <a:r>
              <a:rPr lang="en-US" sz="700" spc="-20" dirty="0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sz="700" dirty="0">
              <a:solidFill>
                <a:srgbClr val="2A2A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9534AA07-0412-9B62-B8D1-214E2A59B940}"/>
              </a:ext>
            </a:extLst>
          </p:cNvPr>
          <p:cNvSpPr txBox="1"/>
          <p:nvPr/>
        </p:nvSpPr>
        <p:spPr>
          <a:xfrm>
            <a:off x="1600030" y="9592943"/>
            <a:ext cx="248745" cy="1205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n-US" sz="700" dirty="0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0824</a:t>
            </a:r>
            <a:endParaRPr sz="700" dirty="0">
              <a:solidFill>
                <a:srgbClr val="2A2A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C42AA3F-EF04-6962-022B-304BF7165FC2}"/>
              </a:ext>
            </a:extLst>
          </p:cNvPr>
          <p:cNvGrpSpPr/>
          <p:nvPr/>
        </p:nvGrpSpPr>
        <p:grpSpPr>
          <a:xfrm>
            <a:off x="474662" y="5592139"/>
            <a:ext cx="570230" cy="629285"/>
            <a:chOff x="5022583" y="7468190"/>
            <a:chExt cx="570230" cy="629285"/>
          </a:xfrm>
        </p:grpSpPr>
        <p:sp>
          <p:nvSpPr>
            <p:cNvPr id="21" name="object 12">
              <a:extLst>
                <a:ext uri="{FF2B5EF4-FFF2-40B4-BE49-F238E27FC236}">
                  <a16:creationId xmlns:a16="http://schemas.microsoft.com/office/drawing/2014/main" id="{FBBF48A7-5912-07A6-9173-6407B76177C5}"/>
                </a:ext>
              </a:extLst>
            </p:cNvPr>
            <p:cNvSpPr/>
            <p:nvPr/>
          </p:nvSpPr>
          <p:spPr>
            <a:xfrm>
              <a:off x="5022583" y="7468190"/>
              <a:ext cx="570230" cy="629285"/>
            </a:xfrm>
            <a:custGeom>
              <a:avLst/>
              <a:gdLst/>
              <a:ahLst/>
              <a:cxnLst/>
              <a:rect l="l" t="t" r="r" b="b"/>
              <a:pathLst>
                <a:path w="570229" h="629284">
                  <a:moveTo>
                    <a:pt x="284988" y="0"/>
                  </a:moveTo>
                  <a:lnTo>
                    <a:pt x="236835" y="2916"/>
                  </a:lnTo>
                  <a:lnTo>
                    <a:pt x="192896" y="11540"/>
                  </a:lnTo>
                  <a:lnTo>
                    <a:pt x="153249" y="25681"/>
                  </a:lnTo>
                  <a:lnTo>
                    <a:pt x="117972" y="45149"/>
                  </a:lnTo>
                  <a:lnTo>
                    <a:pt x="87144" y="69755"/>
                  </a:lnTo>
                  <a:lnTo>
                    <a:pt x="60844" y="99307"/>
                  </a:lnTo>
                  <a:lnTo>
                    <a:pt x="39149" y="133617"/>
                  </a:lnTo>
                  <a:lnTo>
                    <a:pt x="22139" y="172494"/>
                  </a:lnTo>
                  <a:lnTo>
                    <a:pt x="9892" y="215748"/>
                  </a:lnTo>
                  <a:lnTo>
                    <a:pt x="2486" y="263190"/>
                  </a:lnTo>
                  <a:lnTo>
                    <a:pt x="0" y="314629"/>
                  </a:lnTo>
                  <a:lnTo>
                    <a:pt x="2486" y="366099"/>
                  </a:lnTo>
                  <a:lnTo>
                    <a:pt x="9892" y="413616"/>
                  </a:lnTo>
                  <a:lnTo>
                    <a:pt x="22139" y="456972"/>
                  </a:lnTo>
                  <a:lnTo>
                    <a:pt x="39149" y="495962"/>
                  </a:lnTo>
                  <a:lnTo>
                    <a:pt x="60844" y="530379"/>
                  </a:lnTo>
                  <a:lnTo>
                    <a:pt x="87144" y="560015"/>
                  </a:lnTo>
                  <a:lnTo>
                    <a:pt x="117972" y="584666"/>
                  </a:lnTo>
                  <a:lnTo>
                    <a:pt x="153249" y="604123"/>
                  </a:lnTo>
                  <a:lnTo>
                    <a:pt x="192896" y="618181"/>
                  </a:lnTo>
                  <a:lnTo>
                    <a:pt x="236835" y="626633"/>
                  </a:lnTo>
                  <a:lnTo>
                    <a:pt x="284988" y="629259"/>
                  </a:lnTo>
                  <a:lnTo>
                    <a:pt x="333140" y="626062"/>
                  </a:lnTo>
                  <a:lnTo>
                    <a:pt x="377079" y="617264"/>
                  </a:lnTo>
                  <a:lnTo>
                    <a:pt x="416726" y="603039"/>
                  </a:lnTo>
                  <a:lnTo>
                    <a:pt x="452003" y="583559"/>
                  </a:lnTo>
                  <a:lnTo>
                    <a:pt x="482831" y="558999"/>
                  </a:lnTo>
                  <a:lnTo>
                    <a:pt x="509131" y="529531"/>
                  </a:lnTo>
                  <a:lnTo>
                    <a:pt x="530826" y="495328"/>
                  </a:lnTo>
                  <a:lnTo>
                    <a:pt x="547836" y="456563"/>
                  </a:lnTo>
                  <a:lnTo>
                    <a:pt x="560083" y="413409"/>
                  </a:lnTo>
                  <a:lnTo>
                    <a:pt x="567489" y="366040"/>
                  </a:lnTo>
                  <a:lnTo>
                    <a:pt x="569976" y="314629"/>
                  </a:lnTo>
                  <a:lnTo>
                    <a:pt x="567489" y="263187"/>
                  </a:lnTo>
                  <a:lnTo>
                    <a:pt x="560083" y="215744"/>
                  </a:lnTo>
                  <a:lnTo>
                    <a:pt x="547836" y="172488"/>
                  </a:lnTo>
                  <a:lnTo>
                    <a:pt x="530826" y="133611"/>
                  </a:lnTo>
                  <a:lnTo>
                    <a:pt x="509131" y="99302"/>
                  </a:lnTo>
                  <a:lnTo>
                    <a:pt x="482831" y="69750"/>
                  </a:lnTo>
                  <a:lnTo>
                    <a:pt x="452003" y="45146"/>
                  </a:lnTo>
                  <a:lnTo>
                    <a:pt x="416726" y="25679"/>
                  </a:lnTo>
                  <a:lnTo>
                    <a:pt x="377079" y="11539"/>
                  </a:lnTo>
                  <a:lnTo>
                    <a:pt x="333140" y="2916"/>
                  </a:lnTo>
                  <a:lnTo>
                    <a:pt x="284988" y="0"/>
                  </a:lnTo>
                  <a:close/>
                </a:path>
              </a:pathLst>
            </a:custGeom>
            <a:solidFill>
              <a:srgbClr val="003B44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9F8059E3-E6F7-AC1F-630D-11F58BCAC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5056910" y="7518281"/>
              <a:ext cx="509220" cy="509220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466B379-6193-35CB-E6C1-10FC2E4B2702}"/>
              </a:ext>
            </a:extLst>
          </p:cNvPr>
          <p:cNvGrpSpPr/>
          <p:nvPr/>
        </p:nvGrpSpPr>
        <p:grpSpPr>
          <a:xfrm>
            <a:off x="474662" y="4613413"/>
            <a:ext cx="570230" cy="629285"/>
            <a:chOff x="483818" y="5543213"/>
            <a:chExt cx="570230" cy="629285"/>
          </a:xfrm>
        </p:grpSpPr>
        <p:sp>
          <p:nvSpPr>
            <p:cNvPr id="24" name="object 9">
              <a:extLst>
                <a:ext uri="{FF2B5EF4-FFF2-40B4-BE49-F238E27FC236}">
                  <a16:creationId xmlns:a16="http://schemas.microsoft.com/office/drawing/2014/main" id="{A0C7F0A1-1D39-7439-0A1F-6B0006B7B27D}"/>
                </a:ext>
              </a:extLst>
            </p:cNvPr>
            <p:cNvSpPr/>
            <p:nvPr/>
          </p:nvSpPr>
          <p:spPr>
            <a:xfrm>
              <a:off x="483818" y="5543213"/>
              <a:ext cx="570230" cy="629285"/>
            </a:xfrm>
            <a:custGeom>
              <a:avLst/>
              <a:gdLst/>
              <a:ahLst/>
              <a:cxnLst/>
              <a:rect l="l" t="t" r="r" b="b"/>
              <a:pathLst>
                <a:path w="570229" h="629284">
                  <a:moveTo>
                    <a:pt x="284988" y="0"/>
                  </a:moveTo>
                  <a:lnTo>
                    <a:pt x="236835" y="2916"/>
                  </a:lnTo>
                  <a:lnTo>
                    <a:pt x="192896" y="11540"/>
                  </a:lnTo>
                  <a:lnTo>
                    <a:pt x="153249" y="25681"/>
                  </a:lnTo>
                  <a:lnTo>
                    <a:pt x="117972" y="45149"/>
                  </a:lnTo>
                  <a:lnTo>
                    <a:pt x="87144" y="69755"/>
                  </a:lnTo>
                  <a:lnTo>
                    <a:pt x="60844" y="99307"/>
                  </a:lnTo>
                  <a:lnTo>
                    <a:pt x="39149" y="133617"/>
                  </a:lnTo>
                  <a:lnTo>
                    <a:pt x="22139" y="172494"/>
                  </a:lnTo>
                  <a:lnTo>
                    <a:pt x="9892" y="215748"/>
                  </a:lnTo>
                  <a:lnTo>
                    <a:pt x="2486" y="263190"/>
                  </a:lnTo>
                  <a:lnTo>
                    <a:pt x="0" y="314629"/>
                  </a:lnTo>
                  <a:lnTo>
                    <a:pt x="2486" y="366099"/>
                  </a:lnTo>
                  <a:lnTo>
                    <a:pt x="9892" y="413616"/>
                  </a:lnTo>
                  <a:lnTo>
                    <a:pt x="22139" y="456972"/>
                  </a:lnTo>
                  <a:lnTo>
                    <a:pt x="39149" y="495962"/>
                  </a:lnTo>
                  <a:lnTo>
                    <a:pt x="60844" y="530379"/>
                  </a:lnTo>
                  <a:lnTo>
                    <a:pt x="87144" y="560015"/>
                  </a:lnTo>
                  <a:lnTo>
                    <a:pt x="117972" y="584666"/>
                  </a:lnTo>
                  <a:lnTo>
                    <a:pt x="153249" y="604123"/>
                  </a:lnTo>
                  <a:lnTo>
                    <a:pt x="192896" y="618181"/>
                  </a:lnTo>
                  <a:lnTo>
                    <a:pt x="236835" y="626633"/>
                  </a:lnTo>
                  <a:lnTo>
                    <a:pt x="284988" y="629259"/>
                  </a:lnTo>
                  <a:lnTo>
                    <a:pt x="333140" y="626062"/>
                  </a:lnTo>
                  <a:lnTo>
                    <a:pt x="377079" y="617264"/>
                  </a:lnTo>
                  <a:lnTo>
                    <a:pt x="416726" y="603039"/>
                  </a:lnTo>
                  <a:lnTo>
                    <a:pt x="452003" y="583559"/>
                  </a:lnTo>
                  <a:lnTo>
                    <a:pt x="482831" y="558999"/>
                  </a:lnTo>
                  <a:lnTo>
                    <a:pt x="509131" y="529531"/>
                  </a:lnTo>
                  <a:lnTo>
                    <a:pt x="530826" y="495328"/>
                  </a:lnTo>
                  <a:lnTo>
                    <a:pt x="547836" y="456563"/>
                  </a:lnTo>
                  <a:lnTo>
                    <a:pt x="560083" y="413409"/>
                  </a:lnTo>
                  <a:lnTo>
                    <a:pt x="567489" y="366040"/>
                  </a:lnTo>
                  <a:lnTo>
                    <a:pt x="569976" y="314629"/>
                  </a:lnTo>
                  <a:lnTo>
                    <a:pt x="567489" y="263187"/>
                  </a:lnTo>
                  <a:lnTo>
                    <a:pt x="560083" y="215744"/>
                  </a:lnTo>
                  <a:lnTo>
                    <a:pt x="547836" y="172488"/>
                  </a:lnTo>
                  <a:lnTo>
                    <a:pt x="530826" y="133611"/>
                  </a:lnTo>
                  <a:lnTo>
                    <a:pt x="509131" y="99302"/>
                  </a:lnTo>
                  <a:lnTo>
                    <a:pt x="482831" y="69750"/>
                  </a:lnTo>
                  <a:lnTo>
                    <a:pt x="452003" y="45146"/>
                  </a:lnTo>
                  <a:lnTo>
                    <a:pt x="416726" y="25679"/>
                  </a:lnTo>
                  <a:lnTo>
                    <a:pt x="377079" y="11539"/>
                  </a:lnTo>
                  <a:lnTo>
                    <a:pt x="333140" y="2916"/>
                  </a:lnTo>
                  <a:lnTo>
                    <a:pt x="284988" y="0"/>
                  </a:lnTo>
                  <a:close/>
                </a:path>
              </a:pathLst>
            </a:custGeom>
            <a:solidFill>
              <a:srgbClr val="003B44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DBD070BD-9910-8D88-C494-81DDB1D1D1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 rot="12651876">
              <a:off x="488836" y="5583433"/>
              <a:ext cx="548842" cy="548842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0B6BF73-D79B-9C20-6DA1-3E6B78F49924}"/>
              </a:ext>
            </a:extLst>
          </p:cNvPr>
          <p:cNvGrpSpPr/>
          <p:nvPr/>
        </p:nvGrpSpPr>
        <p:grpSpPr>
          <a:xfrm>
            <a:off x="474662" y="7549590"/>
            <a:ext cx="570230" cy="629285"/>
            <a:chOff x="6648370" y="7468190"/>
            <a:chExt cx="570230" cy="629285"/>
          </a:xfrm>
        </p:grpSpPr>
        <p:sp>
          <p:nvSpPr>
            <p:cNvPr id="33" name="object 15">
              <a:extLst>
                <a:ext uri="{FF2B5EF4-FFF2-40B4-BE49-F238E27FC236}">
                  <a16:creationId xmlns:a16="http://schemas.microsoft.com/office/drawing/2014/main" id="{9DDEBE1B-514E-1258-03A6-4BB3778EB43E}"/>
                </a:ext>
              </a:extLst>
            </p:cNvPr>
            <p:cNvSpPr/>
            <p:nvPr/>
          </p:nvSpPr>
          <p:spPr>
            <a:xfrm>
              <a:off x="6648370" y="7468190"/>
              <a:ext cx="570230" cy="629285"/>
            </a:xfrm>
            <a:custGeom>
              <a:avLst/>
              <a:gdLst/>
              <a:ahLst/>
              <a:cxnLst/>
              <a:rect l="l" t="t" r="r" b="b"/>
              <a:pathLst>
                <a:path w="570229" h="629284">
                  <a:moveTo>
                    <a:pt x="284988" y="0"/>
                  </a:moveTo>
                  <a:lnTo>
                    <a:pt x="236835" y="2916"/>
                  </a:lnTo>
                  <a:lnTo>
                    <a:pt x="192896" y="11540"/>
                  </a:lnTo>
                  <a:lnTo>
                    <a:pt x="153249" y="25681"/>
                  </a:lnTo>
                  <a:lnTo>
                    <a:pt x="117972" y="45149"/>
                  </a:lnTo>
                  <a:lnTo>
                    <a:pt x="87144" y="69755"/>
                  </a:lnTo>
                  <a:lnTo>
                    <a:pt x="60844" y="99307"/>
                  </a:lnTo>
                  <a:lnTo>
                    <a:pt x="39149" y="133617"/>
                  </a:lnTo>
                  <a:lnTo>
                    <a:pt x="22139" y="172494"/>
                  </a:lnTo>
                  <a:lnTo>
                    <a:pt x="9892" y="215748"/>
                  </a:lnTo>
                  <a:lnTo>
                    <a:pt x="2486" y="263190"/>
                  </a:lnTo>
                  <a:lnTo>
                    <a:pt x="0" y="314629"/>
                  </a:lnTo>
                  <a:lnTo>
                    <a:pt x="2486" y="366099"/>
                  </a:lnTo>
                  <a:lnTo>
                    <a:pt x="9892" y="413616"/>
                  </a:lnTo>
                  <a:lnTo>
                    <a:pt x="22139" y="456972"/>
                  </a:lnTo>
                  <a:lnTo>
                    <a:pt x="39149" y="495962"/>
                  </a:lnTo>
                  <a:lnTo>
                    <a:pt x="60844" y="530379"/>
                  </a:lnTo>
                  <a:lnTo>
                    <a:pt x="87144" y="560015"/>
                  </a:lnTo>
                  <a:lnTo>
                    <a:pt x="117972" y="584666"/>
                  </a:lnTo>
                  <a:lnTo>
                    <a:pt x="153249" y="604123"/>
                  </a:lnTo>
                  <a:lnTo>
                    <a:pt x="192896" y="618181"/>
                  </a:lnTo>
                  <a:lnTo>
                    <a:pt x="236835" y="626633"/>
                  </a:lnTo>
                  <a:lnTo>
                    <a:pt x="284988" y="629259"/>
                  </a:lnTo>
                  <a:lnTo>
                    <a:pt x="333140" y="626062"/>
                  </a:lnTo>
                  <a:lnTo>
                    <a:pt x="377079" y="617264"/>
                  </a:lnTo>
                  <a:lnTo>
                    <a:pt x="416726" y="603039"/>
                  </a:lnTo>
                  <a:lnTo>
                    <a:pt x="452003" y="583559"/>
                  </a:lnTo>
                  <a:lnTo>
                    <a:pt x="482831" y="558999"/>
                  </a:lnTo>
                  <a:lnTo>
                    <a:pt x="509131" y="529531"/>
                  </a:lnTo>
                  <a:lnTo>
                    <a:pt x="530826" y="495328"/>
                  </a:lnTo>
                  <a:lnTo>
                    <a:pt x="547836" y="456563"/>
                  </a:lnTo>
                  <a:lnTo>
                    <a:pt x="560083" y="413409"/>
                  </a:lnTo>
                  <a:lnTo>
                    <a:pt x="567489" y="366040"/>
                  </a:lnTo>
                  <a:lnTo>
                    <a:pt x="569976" y="314629"/>
                  </a:lnTo>
                  <a:lnTo>
                    <a:pt x="567489" y="263187"/>
                  </a:lnTo>
                  <a:lnTo>
                    <a:pt x="560083" y="215744"/>
                  </a:lnTo>
                  <a:lnTo>
                    <a:pt x="547836" y="172488"/>
                  </a:lnTo>
                  <a:lnTo>
                    <a:pt x="530826" y="133611"/>
                  </a:lnTo>
                  <a:lnTo>
                    <a:pt x="509131" y="99302"/>
                  </a:lnTo>
                  <a:lnTo>
                    <a:pt x="482831" y="69750"/>
                  </a:lnTo>
                  <a:lnTo>
                    <a:pt x="452003" y="45146"/>
                  </a:lnTo>
                  <a:lnTo>
                    <a:pt x="416726" y="25679"/>
                  </a:lnTo>
                  <a:lnTo>
                    <a:pt x="377079" y="11539"/>
                  </a:lnTo>
                  <a:lnTo>
                    <a:pt x="333140" y="2916"/>
                  </a:lnTo>
                  <a:lnTo>
                    <a:pt x="284988" y="0"/>
                  </a:lnTo>
                  <a:close/>
                </a:path>
              </a:pathLst>
            </a:custGeom>
            <a:solidFill>
              <a:srgbClr val="003B44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34" name="Graphic 33">
              <a:extLst>
                <a:ext uri="{FF2B5EF4-FFF2-40B4-BE49-F238E27FC236}">
                  <a16:creationId xmlns:a16="http://schemas.microsoft.com/office/drawing/2014/main" id="{8A5A81B1-1BB0-13F7-2654-69A0AB80A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6708962" y="7543054"/>
              <a:ext cx="461745" cy="461745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6540C93-8F63-8D0E-6986-E8A1ECD07301}"/>
              </a:ext>
            </a:extLst>
          </p:cNvPr>
          <p:cNvGrpSpPr/>
          <p:nvPr/>
        </p:nvGrpSpPr>
        <p:grpSpPr>
          <a:xfrm>
            <a:off x="474662" y="6554823"/>
            <a:ext cx="570230" cy="629285"/>
            <a:chOff x="5834520" y="7468190"/>
            <a:chExt cx="570230" cy="629285"/>
          </a:xfrm>
        </p:grpSpPr>
        <p:sp>
          <p:nvSpPr>
            <p:cNvPr id="36" name="object 20">
              <a:extLst>
                <a:ext uri="{FF2B5EF4-FFF2-40B4-BE49-F238E27FC236}">
                  <a16:creationId xmlns:a16="http://schemas.microsoft.com/office/drawing/2014/main" id="{760D1CB8-680B-31D0-B711-0F1CE50EE169}"/>
                </a:ext>
              </a:extLst>
            </p:cNvPr>
            <p:cNvSpPr/>
            <p:nvPr/>
          </p:nvSpPr>
          <p:spPr>
            <a:xfrm>
              <a:off x="5834520" y="7468190"/>
              <a:ext cx="570230" cy="629285"/>
            </a:xfrm>
            <a:custGeom>
              <a:avLst/>
              <a:gdLst/>
              <a:ahLst/>
              <a:cxnLst/>
              <a:rect l="l" t="t" r="r" b="b"/>
              <a:pathLst>
                <a:path w="570229" h="629284">
                  <a:moveTo>
                    <a:pt x="284988" y="0"/>
                  </a:moveTo>
                  <a:lnTo>
                    <a:pt x="236835" y="2916"/>
                  </a:lnTo>
                  <a:lnTo>
                    <a:pt x="192896" y="11540"/>
                  </a:lnTo>
                  <a:lnTo>
                    <a:pt x="153249" y="25681"/>
                  </a:lnTo>
                  <a:lnTo>
                    <a:pt x="117972" y="45149"/>
                  </a:lnTo>
                  <a:lnTo>
                    <a:pt x="87144" y="69755"/>
                  </a:lnTo>
                  <a:lnTo>
                    <a:pt x="60844" y="99307"/>
                  </a:lnTo>
                  <a:lnTo>
                    <a:pt x="39149" y="133617"/>
                  </a:lnTo>
                  <a:lnTo>
                    <a:pt x="22139" y="172494"/>
                  </a:lnTo>
                  <a:lnTo>
                    <a:pt x="9892" y="215748"/>
                  </a:lnTo>
                  <a:lnTo>
                    <a:pt x="2486" y="263190"/>
                  </a:lnTo>
                  <a:lnTo>
                    <a:pt x="0" y="314629"/>
                  </a:lnTo>
                  <a:lnTo>
                    <a:pt x="2486" y="366099"/>
                  </a:lnTo>
                  <a:lnTo>
                    <a:pt x="9892" y="413616"/>
                  </a:lnTo>
                  <a:lnTo>
                    <a:pt x="22139" y="456972"/>
                  </a:lnTo>
                  <a:lnTo>
                    <a:pt x="39149" y="495962"/>
                  </a:lnTo>
                  <a:lnTo>
                    <a:pt x="60844" y="530379"/>
                  </a:lnTo>
                  <a:lnTo>
                    <a:pt x="87144" y="560015"/>
                  </a:lnTo>
                  <a:lnTo>
                    <a:pt x="117972" y="584666"/>
                  </a:lnTo>
                  <a:lnTo>
                    <a:pt x="153249" y="604123"/>
                  </a:lnTo>
                  <a:lnTo>
                    <a:pt x="192896" y="618181"/>
                  </a:lnTo>
                  <a:lnTo>
                    <a:pt x="236835" y="626633"/>
                  </a:lnTo>
                  <a:lnTo>
                    <a:pt x="284988" y="629259"/>
                  </a:lnTo>
                  <a:lnTo>
                    <a:pt x="333140" y="626062"/>
                  </a:lnTo>
                  <a:lnTo>
                    <a:pt x="377079" y="617264"/>
                  </a:lnTo>
                  <a:lnTo>
                    <a:pt x="416726" y="603039"/>
                  </a:lnTo>
                  <a:lnTo>
                    <a:pt x="452003" y="583559"/>
                  </a:lnTo>
                  <a:lnTo>
                    <a:pt x="482831" y="558999"/>
                  </a:lnTo>
                  <a:lnTo>
                    <a:pt x="509131" y="529531"/>
                  </a:lnTo>
                  <a:lnTo>
                    <a:pt x="530826" y="495328"/>
                  </a:lnTo>
                  <a:lnTo>
                    <a:pt x="547836" y="456563"/>
                  </a:lnTo>
                  <a:lnTo>
                    <a:pt x="560083" y="413409"/>
                  </a:lnTo>
                  <a:lnTo>
                    <a:pt x="567489" y="366040"/>
                  </a:lnTo>
                  <a:lnTo>
                    <a:pt x="569976" y="314629"/>
                  </a:lnTo>
                  <a:lnTo>
                    <a:pt x="567489" y="263187"/>
                  </a:lnTo>
                  <a:lnTo>
                    <a:pt x="560083" y="215744"/>
                  </a:lnTo>
                  <a:lnTo>
                    <a:pt x="547836" y="172488"/>
                  </a:lnTo>
                  <a:lnTo>
                    <a:pt x="530826" y="133611"/>
                  </a:lnTo>
                  <a:lnTo>
                    <a:pt x="509131" y="99302"/>
                  </a:lnTo>
                  <a:lnTo>
                    <a:pt x="482831" y="69750"/>
                  </a:lnTo>
                  <a:lnTo>
                    <a:pt x="452003" y="45146"/>
                  </a:lnTo>
                  <a:lnTo>
                    <a:pt x="416726" y="25679"/>
                  </a:lnTo>
                  <a:lnTo>
                    <a:pt x="377079" y="11539"/>
                  </a:lnTo>
                  <a:lnTo>
                    <a:pt x="333140" y="2916"/>
                  </a:lnTo>
                  <a:lnTo>
                    <a:pt x="284988" y="0"/>
                  </a:lnTo>
                  <a:close/>
                </a:path>
              </a:pathLst>
            </a:custGeom>
            <a:solidFill>
              <a:srgbClr val="003B44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37" name="Graphic 36">
              <a:extLst>
                <a:ext uri="{FF2B5EF4-FFF2-40B4-BE49-F238E27FC236}">
                  <a16:creationId xmlns:a16="http://schemas.microsoft.com/office/drawing/2014/main" id="{32794887-2FB6-E066-98B8-BE1FD156350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5899407" y="7548396"/>
              <a:ext cx="446520" cy="446520"/>
            </a:xfrm>
            <a:prstGeom prst="rect">
              <a:avLst/>
            </a:prstGeom>
          </p:spPr>
        </p:pic>
      </p:grpSp>
      <p:sp>
        <p:nvSpPr>
          <p:cNvPr id="8" name="object 10">
            <a:extLst>
              <a:ext uri="{FF2B5EF4-FFF2-40B4-BE49-F238E27FC236}">
                <a16:creationId xmlns:a16="http://schemas.microsoft.com/office/drawing/2014/main" id="{1B5FE16D-1A89-E7C0-1EC5-C4C990BE771F}"/>
              </a:ext>
            </a:extLst>
          </p:cNvPr>
          <p:cNvSpPr txBox="1"/>
          <p:nvPr/>
        </p:nvSpPr>
        <p:spPr>
          <a:xfrm>
            <a:off x="1293905" y="5549066"/>
            <a:ext cx="4851400" cy="82977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ts val="1660"/>
              </a:lnSpc>
            </a:pPr>
            <a:r>
              <a:rPr lang="en-US" sz="1300" b="1" dirty="0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 what you eat</a:t>
            </a:r>
          </a:p>
          <a:p>
            <a:pPr marL="12700">
              <a:lnSpc>
                <a:spcPts val="1620"/>
              </a:lnSpc>
            </a:pPr>
            <a:r>
              <a:rPr lang="en-US" sz="1100" spc="-10" dirty="0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wellbeing program connects with MyFitnessPal, so you can track your calories each day. When you track what you eat, you’re more likely to make healthier choices.</a:t>
            </a:r>
            <a:endParaRPr lang="en-US" sz="1100" b="1" spc="-10" dirty="0">
              <a:solidFill>
                <a:srgbClr val="2A2A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ject 10">
            <a:extLst>
              <a:ext uri="{FF2B5EF4-FFF2-40B4-BE49-F238E27FC236}">
                <a16:creationId xmlns:a16="http://schemas.microsoft.com/office/drawing/2014/main" id="{F3AB866F-F31E-DE94-F189-F807CDD812E0}"/>
              </a:ext>
            </a:extLst>
          </p:cNvPr>
          <p:cNvSpPr txBox="1"/>
          <p:nvPr/>
        </p:nvSpPr>
        <p:spPr>
          <a:xfrm>
            <a:off x="1293905" y="6508577"/>
            <a:ext cx="4851400" cy="82977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ts val="1660"/>
              </a:lnSpc>
            </a:pPr>
            <a:r>
              <a:rPr lang="en-US" sz="1300" b="1" dirty="0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Practice Healthy Habits</a:t>
            </a:r>
          </a:p>
          <a:p>
            <a:pPr marL="12700">
              <a:lnSpc>
                <a:spcPts val="1620"/>
              </a:lnSpc>
            </a:pPr>
            <a:r>
              <a:rPr lang="en-US" sz="1100" spc="-10" dirty="0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recommended trackers to your Healthy Habits based on the nutrition profile you’ve selected. Ready for something new? Try a new profile, and receive new tracker recommendations.</a:t>
            </a: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E602D606-172D-09C9-9075-8EE01D50E52E}"/>
              </a:ext>
            </a:extLst>
          </p:cNvPr>
          <p:cNvSpPr txBox="1"/>
          <p:nvPr/>
        </p:nvSpPr>
        <p:spPr>
          <a:xfrm>
            <a:off x="1293905" y="7500172"/>
            <a:ext cx="4851400" cy="6245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ts val="1660"/>
              </a:lnSpc>
            </a:pPr>
            <a:r>
              <a:rPr lang="en-US" sz="1300" b="1" dirty="0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Try healthy recipes</a:t>
            </a:r>
          </a:p>
          <a:p>
            <a:pPr marL="12700">
              <a:lnSpc>
                <a:spcPts val="1620"/>
              </a:lnSpc>
            </a:pPr>
            <a:r>
              <a:rPr lang="en-US" sz="1100" spc="-10" dirty="0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Browse healthy, delicious recipes from </a:t>
            </a:r>
            <a:r>
              <a:rPr lang="en-US" sz="1100" spc="-10" dirty="0" err="1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Foodsmart</a:t>
            </a:r>
            <a:r>
              <a:rPr lang="en-US" sz="1100" spc="-10" dirty="0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that you and your whole family will enjoy. Then create a meal plan and organize your grocery list.</a:t>
            </a:r>
          </a:p>
        </p:txBody>
      </p:sp>
      <p:pic>
        <p:nvPicPr>
          <p:cNvPr id="15" name="Picture 14" descr="A person eating food at a table&#10;&#10;Description automatically generated">
            <a:extLst>
              <a:ext uri="{FF2B5EF4-FFF2-40B4-BE49-F238E27FC236}">
                <a16:creationId xmlns:a16="http://schemas.microsoft.com/office/drawing/2014/main" id="{52E9299F-3AD3-89F8-9ECB-71094433D38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9532" t="27367" r="37485" b="17902"/>
          <a:stretch/>
        </p:blipFill>
        <p:spPr>
          <a:xfrm>
            <a:off x="3995426" y="1003963"/>
            <a:ext cx="3311238" cy="2274809"/>
          </a:xfrm>
          <a:prstGeom prst="roundRect">
            <a:avLst>
              <a:gd name="adj" fmla="val 3974"/>
            </a:avLst>
          </a:prstGeom>
        </p:spPr>
      </p:pic>
    </p:spTree>
    <p:extLst>
      <p:ext uri="{BB962C8B-B14F-4D97-AF65-F5344CB8AC3E}">
        <p14:creationId xmlns:p14="http://schemas.microsoft.com/office/powerpoint/2010/main" val="829048042"/>
      </p:ext>
    </p:extLst>
  </p:cSld>
  <p:clrMapOvr>
    <a:masterClrMapping/>
  </p:clrMapOvr>
</p:sld>
</file>

<file path=ppt/theme/theme1.xml><?xml version="1.0" encoding="utf-8"?>
<a:theme xmlns:a="http://schemas.openxmlformats.org/drawingml/2006/main" name="PersonifyHealth">
  <a:themeElements>
    <a:clrScheme name="Personify">
      <a:dk1>
        <a:srgbClr val="003C44"/>
      </a:dk1>
      <a:lt1>
        <a:srgbClr val="FEFFFF"/>
      </a:lt1>
      <a:dk2>
        <a:srgbClr val="2A2A2A"/>
      </a:dk2>
      <a:lt2>
        <a:srgbClr val="E7E7E7"/>
      </a:lt2>
      <a:accent1>
        <a:srgbClr val="FFCB12"/>
      </a:accent1>
      <a:accent2>
        <a:srgbClr val="003C44"/>
      </a:accent2>
      <a:accent3>
        <a:srgbClr val="7FD8B8"/>
      </a:accent3>
      <a:accent4>
        <a:srgbClr val="DAF9FB"/>
      </a:accent4>
      <a:accent5>
        <a:srgbClr val="ED5500"/>
      </a:accent5>
      <a:accent6>
        <a:srgbClr val="F3F0E6"/>
      </a:accent6>
      <a:hlink>
        <a:srgbClr val="ED5500"/>
      </a:hlink>
      <a:folHlink>
        <a:srgbClr val="ED5500"/>
      </a:folHlink>
    </a:clrScheme>
    <a:fontScheme name="Personify Health">
      <a:majorFont>
        <a:latin typeface="Fira Sans Medium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Sunrise">
      <a:srgbClr val="FFCB12"/>
    </a:custClr>
    <a:custClr name="Sea">
      <a:srgbClr val="003C44"/>
    </a:custClr>
    <a:custClr name="Earth">
      <a:srgbClr val="228477"/>
    </a:custClr>
    <a:custClr name="Sunset">
      <a:srgbClr val="ED5500"/>
    </a:custClr>
    <a:custClr name="Sky">
      <a:srgbClr val="9BE5EA"/>
    </a:custClr>
    <a:custClr name="Sand">
      <a:srgbClr val="E0DDD2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Sunrise 50">
      <a:srgbClr val="FFE588"/>
    </a:custClr>
    <a:custClr name="BLANK">
      <a:srgbClr val="FFFFFF"/>
    </a:custClr>
    <a:custClr name="Earth 50">
      <a:srgbClr val="7FD8B8"/>
    </a:custClr>
    <a:custClr name="Sunset 50">
      <a:srgbClr val="FF9B63"/>
    </a:custClr>
    <a:custClr name="Sky 50">
      <a:srgbClr val="BAF3F7"/>
    </a:custClr>
    <a:custClr name="Sand 50">
      <a:srgbClr val="F3F0E7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Sunrise 20">
      <a:srgbClr val="FFF5D0"/>
    </a:custClr>
    <a:custClr name="BLANK">
      <a:srgbClr val="FFFFFF"/>
    </a:custClr>
    <a:custClr name="Earth 20">
      <a:srgbClr val="CFFEED"/>
    </a:custClr>
    <a:custClr name="Sunset 20">
      <a:srgbClr val="FFD4BC"/>
    </a:custClr>
    <a:custClr name="Sky 20">
      <a:srgbClr val="DAF9FB"/>
    </a:custClr>
    <a:custClr name="Sand 20">
      <a:srgbClr val="FCFAF4"/>
    </a:custClr>
  </a:custClrLst>
  <a:extLst>
    <a:ext uri="{05A4C25C-085E-4340-85A3-A5531E510DB2}">
      <thm15:themeFamily xmlns:thm15="http://schemas.microsoft.com/office/thememl/2012/main" name="PersonifyHealth" id="{CF20AFBC-0647-C74A-AED8-488B5CB8695F}" vid="{14C10019-60F5-CE41-BB69-6B0CEA334777}"/>
    </a:ext>
  </a:extLst>
</a:theme>
</file>

<file path=ppt/theme/theme2.xml><?xml version="1.0" encoding="utf-8"?>
<a:theme xmlns:a="http://schemas.openxmlformats.org/drawingml/2006/main" name="1_PersonifyHealth">
  <a:themeElements>
    <a:clrScheme name="Personify">
      <a:dk1>
        <a:srgbClr val="003C44"/>
      </a:dk1>
      <a:lt1>
        <a:srgbClr val="FEFFFF"/>
      </a:lt1>
      <a:dk2>
        <a:srgbClr val="2A2A2A"/>
      </a:dk2>
      <a:lt2>
        <a:srgbClr val="E7E7E7"/>
      </a:lt2>
      <a:accent1>
        <a:srgbClr val="FFCB12"/>
      </a:accent1>
      <a:accent2>
        <a:srgbClr val="003C44"/>
      </a:accent2>
      <a:accent3>
        <a:srgbClr val="7FD8B8"/>
      </a:accent3>
      <a:accent4>
        <a:srgbClr val="DAF9FB"/>
      </a:accent4>
      <a:accent5>
        <a:srgbClr val="ED5500"/>
      </a:accent5>
      <a:accent6>
        <a:srgbClr val="F3F0E6"/>
      </a:accent6>
      <a:hlink>
        <a:srgbClr val="ED5500"/>
      </a:hlink>
      <a:folHlink>
        <a:srgbClr val="ED5500"/>
      </a:folHlink>
    </a:clrScheme>
    <a:fontScheme name="Personify Health">
      <a:majorFont>
        <a:latin typeface="Fira Sans Medium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Sunrise">
      <a:srgbClr val="FFCB12"/>
    </a:custClr>
    <a:custClr name="Sea">
      <a:srgbClr val="003C44"/>
    </a:custClr>
    <a:custClr name="Earth">
      <a:srgbClr val="228477"/>
    </a:custClr>
    <a:custClr name="Sunset">
      <a:srgbClr val="ED5500"/>
    </a:custClr>
    <a:custClr name="Sky">
      <a:srgbClr val="9BE5EA"/>
    </a:custClr>
    <a:custClr name="Sand">
      <a:srgbClr val="E0DDD2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Sunrise 50">
      <a:srgbClr val="FFE588"/>
    </a:custClr>
    <a:custClr name="BLANK">
      <a:srgbClr val="FFFFFF"/>
    </a:custClr>
    <a:custClr name="Earth 50">
      <a:srgbClr val="7FD8B8"/>
    </a:custClr>
    <a:custClr name="Sunset 50">
      <a:srgbClr val="FF9B63"/>
    </a:custClr>
    <a:custClr name="Sky 50">
      <a:srgbClr val="BAF3F7"/>
    </a:custClr>
    <a:custClr name="Sand 50">
      <a:srgbClr val="F3F0E7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Sunrise 20">
      <a:srgbClr val="FFF5D0"/>
    </a:custClr>
    <a:custClr name="BLANK">
      <a:srgbClr val="FFFFFF"/>
    </a:custClr>
    <a:custClr name="Earth 20">
      <a:srgbClr val="CFFEED"/>
    </a:custClr>
    <a:custClr name="Sunset 20">
      <a:srgbClr val="FFD4BC"/>
    </a:custClr>
    <a:custClr name="Sky 20">
      <a:srgbClr val="DAF9FB"/>
    </a:custClr>
    <a:custClr name="Sand 20">
      <a:srgbClr val="FCFAF4"/>
    </a:custClr>
  </a:custClrLst>
  <a:extLst>
    <a:ext uri="{05A4C25C-085E-4340-85A3-A5531E510DB2}">
      <thm15:themeFamily xmlns:thm15="http://schemas.microsoft.com/office/thememl/2012/main" name="PersonifyHealth" id="{CF20AFBC-0647-C74A-AED8-488B5CB8695F}" vid="{14C10019-60F5-CE41-BB69-6B0CEA33477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Sunrise">
      <a:srgbClr val="FFCB12"/>
    </a:custClr>
    <a:custClr name="Sea">
      <a:srgbClr val="003C44"/>
    </a:custClr>
    <a:custClr name="Earth">
      <a:srgbClr val="228477"/>
    </a:custClr>
    <a:custClr name="Sunset">
      <a:srgbClr val="ED5500"/>
    </a:custClr>
    <a:custClr name="Sky">
      <a:srgbClr val="9BE5EA"/>
    </a:custClr>
    <a:custClr name="Sand">
      <a:srgbClr val="E0DDD2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Sunrise 50">
      <a:srgbClr val="FFE588"/>
    </a:custClr>
    <a:custClr name="BLANK">
      <a:srgbClr val="FFFFFF"/>
    </a:custClr>
    <a:custClr name="Earth 50">
      <a:srgbClr val="7FD8B8"/>
    </a:custClr>
    <a:custClr name="Sunset 50">
      <a:srgbClr val="FF9B63"/>
    </a:custClr>
    <a:custClr name="Sky 50">
      <a:srgbClr val="BAF3F7"/>
    </a:custClr>
    <a:custClr name="Sand 50">
      <a:srgbClr val="F3F0E7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Sunrise 20">
      <a:srgbClr val="FFF5D0"/>
    </a:custClr>
    <a:custClr name="BLANK">
      <a:srgbClr val="FFFFFF"/>
    </a:custClr>
    <a:custClr name="Earth 20">
      <a:srgbClr val="CFFEED"/>
    </a:custClr>
    <a:custClr name="Sunset 20">
      <a:srgbClr val="FFD4BC"/>
    </a:custClr>
    <a:custClr name="Sky 20">
      <a:srgbClr val="DAF9FB"/>
    </a:custClr>
    <a:custClr name="Sand 20">
      <a:srgbClr val="FCFAF4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320C4EBCAEBA5409CEFA22061C11D28" ma:contentTypeVersion="20" ma:contentTypeDescription="Create a new document." ma:contentTypeScope="" ma:versionID="8d90fe69956802fe36174e05d37cfd9e">
  <xsd:schema xmlns:xsd="http://www.w3.org/2001/XMLSchema" xmlns:xs="http://www.w3.org/2001/XMLSchema" xmlns:p="http://schemas.microsoft.com/office/2006/metadata/properties" xmlns:ns2="38fbdfde-3104-4524-abbb-ccd253ab6e71" xmlns:ns3="77384554-7bde-46c7-b2e2-e7407604d544" targetNamespace="http://schemas.microsoft.com/office/2006/metadata/properties" ma:root="true" ma:fieldsID="794877519fdf77f0915bf397ca087c40" ns2:_="" ns3:_="">
    <xsd:import namespace="38fbdfde-3104-4524-abbb-ccd253ab6e71"/>
    <xsd:import namespace="77384554-7bde-46c7-b2e2-e7407604d54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Location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Contentdescrip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fbdfde-3104-4524-abbb-ccd253ab6e7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1" nillable="true" ma:displayName="MediaServiceLocation" ma:internalName="MediaServiceLocation" ma:readOnly="true">
      <xsd:simpleType>
        <xsd:restriction base="dms:Text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ad26d971-53db-4df6-927c-b829f3111a5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Contentdescription" ma:index="25" nillable="true" ma:displayName="Description " ma:description="Types of content found in this folder" ma:format="Dropdown" ma:internalName="Contentdescription">
      <xsd:simpleType>
        <xsd:restriction base="dms:Note">
          <xsd:maxLength value="255"/>
        </xsd:restriction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384554-7bde-46c7-b2e2-e7407604d544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e6f8e6b-5cf2-41b0-a682-515a8d74b85b}" ma:internalName="TaxCatchAll" ma:showField="CatchAllData" ma:web="77384554-7bde-46c7-b2e2-e7407604d54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77384554-7bde-46c7-b2e2-e7407604d544">
      <UserInfo>
        <DisplayName>Tarik Omercehajic</DisplayName>
        <AccountId>1129</AccountId>
        <AccountType/>
      </UserInfo>
      <UserInfo>
        <DisplayName>Jeanette Green</DisplayName>
        <AccountId>315</AccountId>
        <AccountType/>
      </UserInfo>
      <UserInfo>
        <DisplayName>Joshlyn Willis</DisplayName>
        <AccountId>2648</AccountId>
        <AccountType/>
      </UserInfo>
      <UserInfo>
        <DisplayName>Timneat Ghebray</DisplayName>
        <AccountId>2390</AccountId>
        <AccountType/>
      </UserInfo>
      <UserInfo>
        <DisplayName>Canyel Johnson</DisplayName>
        <AccountId>1516</AccountId>
        <AccountType/>
      </UserInfo>
      <UserInfo>
        <DisplayName>Mengda Vue</DisplayName>
        <AccountId>1506</AccountId>
        <AccountType/>
      </UserInfo>
      <UserInfo>
        <DisplayName>Martha Diaz Medina</DisplayName>
        <AccountId>1296</AccountId>
        <AccountType/>
      </UserInfo>
    </SharedWithUsers>
    <lcf76f155ced4ddcb4097134ff3c332f xmlns="38fbdfde-3104-4524-abbb-ccd253ab6e71">
      <Terms xmlns="http://schemas.microsoft.com/office/infopath/2007/PartnerControls"/>
    </lcf76f155ced4ddcb4097134ff3c332f>
    <TaxCatchAll xmlns="77384554-7bde-46c7-b2e2-e7407604d544" xsi:nil="true"/>
    <Contentdescription xmlns="38fbdfde-3104-4524-abbb-ccd253ab6e71" xsi:nil="true"/>
  </documentManagement>
</p:properties>
</file>

<file path=customXml/itemProps1.xml><?xml version="1.0" encoding="utf-8"?>
<ds:datastoreItem xmlns:ds="http://schemas.openxmlformats.org/officeDocument/2006/customXml" ds:itemID="{52DE38F8-29D4-4420-AA89-0B35D4D377E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805527C-1874-4EC6-B0A1-45F72A6710E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8fbdfde-3104-4524-abbb-ccd253ab6e71"/>
    <ds:schemaRef ds:uri="77384554-7bde-46c7-b2e2-e7407604d54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C8EE1F2-868D-4179-9AB3-A68E7E3E649C}">
  <ds:schemaRefs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06edf9bb-a5f5-4a5d-82e7-9bb863b6240a"/>
    <ds:schemaRef ds:uri="5d7d7aa7-307a-4740-bf8f-0642b24d163b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www.w3.org/XML/1998/namespace"/>
    <ds:schemaRef ds:uri="http://purl.org/dc/terms/"/>
    <ds:schemaRef ds:uri="77384554-7bde-46c7-b2e2-e7407604d544"/>
    <ds:schemaRef ds:uri="38fbdfde-3104-4524-abbb-ccd253ab6e71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248</TotalTime>
  <Words>389</Words>
  <Application>Microsoft Macintosh PowerPoint</Application>
  <PresentationFormat>Custom</PresentationFormat>
  <Paragraphs>34</Paragraphs>
  <Slides>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</vt:i4>
      </vt:variant>
    </vt:vector>
  </HeadingPairs>
  <TitlesOfParts>
    <vt:vector size="9" baseType="lpstr">
      <vt:lpstr>Arial</vt:lpstr>
      <vt:lpstr>Calibri</vt:lpstr>
      <vt:lpstr>Fira Sans Medium</vt:lpstr>
      <vt:lpstr>Franklin Gothic Medium Cond</vt:lpstr>
      <vt:lpstr>Inter</vt:lpstr>
      <vt:lpstr>PersonifyHealth</vt:lpstr>
      <vt:lpstr>1_PersonifyHealth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Engage and Empower Health</dc:title>
  <dc:creator>Elena Bertrand</dc:creator>
  <cp:lastModifiedBy>Marina Ilickovic</cp:lastModifiedBy>
  <cp:revision>32</cp:revision>
  <dcterms:created xsi:type="dcterms:W3CDTF">2024-01-07T17:07:27Z</dcterms:created>
  <dcterms:modified xsi:type="dcterms:W3CDTF">2024-10-04T12:48:49Z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ificationContentMarkingFooterLocations">
    <vt:lpwstr>Office Theme:8</vt:lpwstr>
  </property>
  <property fmtid="{D5CDD505-2E9C-101B-9397-08002B2CF9AE}" pid="3" name="ClassificationContentMarkingFooterText">
    <vt:lpwstr>VP Confidential</vt:lpwstr>
  </property>
  <property fmtid="{D5CDD505-2E9C-101B-9397-08002B2CF9AE}" pid="4" name="ContentTypeId">
    <vt:lpwstr>0x010100B320C4EBCAEBA5409CEFA22061C11D28</vt:lpwstr>
  </property>
  <property fmtid="{D5CDD505-2E9C-101B-9397-08002B2CF9AE}" pid="5" name="ComplianceAssetId">
    <vt:lpwstr/>
  </property>
  <property fmtid="{D5CDD505-2E9C-101B-9397-08002B2CF9AE}" pid="6" name="_ExtendedDescription">
    <vt:lpwstr/>
  </property>
  <property fmtid="{D5CDD505-2E9C-101B-9397-08002B2CF9AE}" pid="7" name="_activity">
    <vt:lpwstr>{"FileActivityType":"11","FileActivityTimeStamp":"2024-02-07T14:33:16.850Z","FileActivityUsersOnPage":[{"DisplayName":"Elena Bertrand","Id":"elena.bertrand@virginpulse.com"},{"DisplayName":"Sharleen Spangler","Id":"sharleen.spangler@virginpulse.com"}],"FileActivityNavigationId":null}</vt:lpwstr>
  </property>
  <property fmtid="{D5CDD505-2E9C-101B-9397-08002B2CF9AE}" pid="8" name="TriggerFlowInfo">
    <vt:lpwstr/>
  </property>
  <property fmtid="{D5CDD505-2E9C-101B-9397-08002B2CF9AE}" pid="9" name="MediaServiceImageTags">
    <vt:lpwstr/>
  </property>
  <property fmtid="{D5CDD505-2E9C-101B-9397-08002B2CF9AE}" pid="10" name="MSIP_Label_3b3e03e6-50a1-4d77-a45f-8008da574b6d_Enabled">
    <vt:lpwstr>true</vt:lpwstr>
  </property>
  <property fmtid="{D5CDD505-2E9C-101B-9397-08002B2CF9AE}" pid="11" name="MSIP_Label_3b3e03e6-50a1-4d77-a45f-8008da574b6d_SetDate">
    <vt:lpwstr>2024-03-12T21:46:50Z</vt:lpwstr>
  </property>
  <property fmtid="{D5CDD505-2E9C-101B-9397-08002B2CF9AE}" pid="12" name="MSIP_Label_3b3e03e6-50a1-4d77-a45f-8008da574b6d_Method">
    <vt:lpwstr>Privileged</vt:lpwstr>
  </property>
  <property fmtid="{D5CDD505-2E9C-101B-9397-08002B2CF9AE}" pid="13" name="MSIP_Label_3b3e03e6-50a1-4d77-a45f-8008da574b6d_Name">
    <vt:lpwstr>Public</vt:lpwstr>
  </property>
  <property fmtid="{D5CDD505-2E9C-101B-9397-08002B2CF9AE}" pid="14" name="MSIP_Label_3b3e03e6-50a1-4d77-a45f-8008da574b6d_SiteId">
    <vt:lpwstr>b123a16e-892b-4cf6-a55a-6f8c7606a035</vt:lpwstr>
  </property>
  <property fmtid="{D5CDD505-2E9C-101B-9397-08002B2CF9AE}" pid="15" name="MSIP_Label_3b3e03e6-50a1-4d77-a45f-8008da574b6d_ActionId">
    <vt:lpwstr>b0a15837-a8cf-42a2-acf5-56886cf54e19</vt:lpwstr>
  </property>
  <property fmtid="{D5CDD505-2E9C-101B-9397-08002B2CF9AE}" pid="16" name="MSIP_Label_3b3e03e6-50a1-4d77-a45f-8008da574b6d_ContentBits">
    <vt:lpwstr>0</vt:lpwstr>
  </property>
</Properties>
</file>