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6" r:id="rId4"/>
  </p:sldMasterIdLst>
  <p:notesMasterIdLst>
    <p:notesMasterId r:id="rId6"/>
  </p:notesMasterIdLst>
  <p:sldIdLst>
    <p:sldId id="256" r:id="rId5"/>
  </p:sldIdLst>
  <p:sldSz cx="7772400" cy="10058400"/>
  <p:notesSz cx="7772400" cy="10058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44" userDrawn="1">
          <p15:clr>
            <a:srgbClr val="A4A3A4"/>
          </p15:clr>
        </p15:guide>
        <p15:guide id="2" pos="20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5500"/>
    <a:srgbClr val="2A2A2A"/>
    <a:srgbClr val="003C43"/>
    <a:srgbClr val="FFCB12"/>
    <a:srgbClr val="F3F0E7"/>
    <a:srgbClr val="003C44"/>
    <a:srgbClr val="228477"/>
    <a:srgbClr val="202277"/>
    <a:srgbClr val="ECECEC"/>
    <a:srgbClr val="5935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945"/>
    <p:restoredTop sz="94719"/>
  </p:normalViewPr>
  <p:slideViewPr>
    <p:cSldViewPr>
      <p:cViewPr>
        <p:scale>
          <a:sx n="145" d="100"/>
          <a:sy n="145" d="100"/>
        </p:scale>
        <p:origin x="2960" y="-16"/>
      </p:cViewPr>
      <p:guideLst>
        <p:guide orient="horz" pos="2544"/>
        <p:guide pos="2016"/>
      </p:guideLst>
    </p:cSldViewPr>
  </p:slideViewPr>
  <p:notesTextViewPr>
    <p:cViewPr>
      <p:scale>
        <a:sx n="100" d="100"/>
        <a:sy n="100"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0939690D-9303-EF46-8BFA-DB3CA0FA571E}" type="datetimeFigureOut">
              <a:rPr lang="en-US" smtClean="0"/>
              <a:t>7/22/24</a:t>
            </a:fld>
            <a:endParaRPr lang="en-US"/>
          </a:p>
        </p:txBody>
      </p:sp>
      <p:sp>
        <p:nvSpPr>
          <p:cNvPr id="4" name="Slide Image Placeholder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2D10FF42-BF84-6F45-B1BF-21309405DE08}" type="slidenum">
              <a:rPr lang="en-US" smtClean="0"/>
              <a:t>‹#›</a:t>
            </a:fld>
            <a:endParaRPr lang="en-US"/>
          </a:p>
        </p:txBody>
      </p:sp>
    </p:spTree>
    <p:extLst>
      <p:ext uri="{BB962C8B-B14F-4D97-AF65-F5344CB8AC3E}">
        <p14:creationId xmlns:p14="http://schemas.microsoft.com/office/powerpoint/2010/main" val="1346624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D10FF42-BF84-6F45-B1BF-21309405DE08}" type="slidenum">
              <a:rPr lang="en-US" smtClean="0"/>
              <a:t>1</a:t>
            </a:fld>
            <a:endParaRPr lang="en-US"/>
          </a:p>
        </p:txBody>
      </p:sp>
    </p:spTree>
    <p:extLst>
      <p:ext uri="{BB962C8B-B14F-4D97-AF65-F5344CB8AC3E}">
        <p14:creationId xmlns:p14="http://schemas.microsoft.com/office/powerpoint/2010/main" val="2480493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4808250"/>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20D8EAD-15A5-F398-CA48-94F34923B7A7}"/>
              </a:ext>
            </a:extLst>
          </p:cNvPr>
          <p:cNvSpPr/>
          <p:nvPr/>
        </p:nvSpPr>
        <p:spPr>
          <a:xfrm>
            <a:off x="-3505200" y="-4434129"/>
            <a:ext cx="15982339" cy="4425337"/>
          </a:xfrm>
          <a:prstGeom prst="rect">
            <a:avLst/>
          </a:prstGeom>
          <a:solidFill>
            <a:srgbClr val="ECECE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587" dirty="0"/>
          </a:p>
        </p:txBody>
      </p:sp>
      <p:sp>
        <p:nvSpPr>
          <p:cNvPr id="9" name="Rectangle 8">
            <a:extLst>
              <a:ext uri="{FF2B5EF4-FFF2-40B4-BE49-F238E27FC236}">
                <a16:creationId xmlns:a16="http://schemas.microsoft.com/office/drawing/2014/main" id="{15065262-BAFD-D60E-B7CD-4FBBCED35FF1}"/>
              </a:ext>
            </a:extLst>
          </p:cNvPr>
          <p:cNvSpPr/>
          <p:nvPr/>
        </p:nvSpPr>
        <p:spPr>
          <a:xfrm rot="16200000">
            <a:off x="1984451" y="3595796"/>
            <a:ext cx="15997140" cy="4421242"/>
          </a:xfrm>
          <a:prstGeom prst="rect">
            <a:avLst/>
          </a:prstGeom>
          <a:solidFill>
            <a:srgbClr val="ECECE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587" dirty="0"/>
          </a:p>
        </p:txBody>
      </p:sp>
      <p:pic>
        <p:nvPicPr>
          <p:cNvPr id="2" name="Picture 1">
            <a:extLst>
              <a:ext uri="{FF2B5EF4-FFF2-40B4-BE49-F238E27FC236}">
                <a16:creationId xmlns:a16="http://schemas.microsoft.com/office/drawing/2014/main" id="{BFC0B00F-1B49-5D09-8B1E-66ADA7C28B0D}"/>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l="553" t="9832" r="781" b="21346"/>
          <a:stretch/>
        </p:blipFill>
        <p:spPr>
          <a:xfrm>
            <a:off x="441240" y="457200"/>
            <a:ext cx="6873960" cy="3200400"/>
          </a:xfrm>
          <a:prstGeom prst="roundRect">
            <a:avLst>
              <a:gd name="adj" fmla="val 5514"/>
            </a:avLst>
          </a:prstGeom>
        </p:spPr>
      </p:pic>
    </p:spTree>
    <p:extLst>
      <p:ext uri="{BB962C8B-B14F-4D97-AF65-F5344CB8AC3E}">
        <p14:creationId xmlns:p14="http://schemas.microsoft.com/office/powerpoint/2010/main" val="3130711840"/>
      </p:ext>
    </p:extLst>
  </p:cSld>
  <p:clrMap bg1="lt1" tx1="dk1" bg2="lt2" tx2="dk2" accent1="accent1" accent2="accent2" accent3="accent3" accent4="accent4" accent5="accent5" accent6="accent6" hlink="hlink" folHlink="folHlink"/>
  <p:sldLayoutIdLst>
    <p:sldLayoutId id="2147483674" r:id="rId1"/>
  </p:sldLayoutIdLst>
  <p:txStyles>
    <p:titleStyle>
      <a:lvl1pPr algn="l" defTabSz="582930" rtl="0" eaLnBrk="1" latinLnBrk="0" hangingPunct="1">
        <a:lnSpc>
          <a:spcPts val="2486"/>
        </a:lnSpc>
        <a:spcBef>
          <a:spcPct val="0"/>
        </a:spcBef>
        <a:buNone/>
        <a:defRPr sz="2040" b="0" i="0" kern="1200">
          <a:solidFill>
            <a:schemeClr val="accent2"/>
          </a:solidFill>
          <a:latin typeface="Fira Sans Medium" panose="020B0503050000020004" pitchFamily="34" charset="0"/>
          <a:ea typeface="+mj-ea"/>
          <a:cs typeface="+mj-cs"/>
        </a:defRPr>
      </a:lvl1pPr>
    </p:titleStyle>
    <p:bodyStyle>
      <a:lvl1pPr marL="0" indent="0" algn="l" defTabSz="582930" rtl="0" eaLnBrk="1" latinLnBrk="0" hangingPunct="1">
        <a:lnSpc>
          <a:spcPct val="90000"/>
        </a:lnSpc>
        <a:spcBef>
          <a:spcPts val="638"/>
        </a:spcBef>
        <a:buFont typeface="Arial" panose="020B0604020202020204" pitchFamily="34" charset="0"/>
        <a:buNone/>
        <a:defRPr sz="893" kern="1200">
          <a:solidFill>
            <a:schemeClr val="tx2"/>
          </a:solidFill>
          <a:latin typeface="+mn-lt"/>
          <a:ea typeface="+mn-ea"/>
          <a:cs typeface="+mn-cs"/>
        </a:defRPr>
      </a:lvl1pPr>
      <a:lvl2pPr marL="291465" indent="0" algn="l" defTabSz="582930" rtl="0" eaLnBrk="1" latinLnBrk="0" hangingPunct="1">
        <a:lnSpc>
          <a:spcPct val="90000"/>
        </a:lnSpc>
        <a:spcBef>
          <a:spcPts val="319"/>
        </a:spcBef>
        <a:buFont typeface="Arial" panose="020B0604020202020204" pitchFamily="34" charset="0"/>
        <a:buNone/>
        <a:defRPr sz="765" kern="1200">
          <a:solidFill>
            <a:schemeClr val="tx2"/>
          </a:solidFill>
          <a:latin typeface="+mn-lt"/>
          <a:ea typeface="+mn-ea"/>
          <a:cs typeface="+mn-cs"/>
        </a:defRPr>
      </a:lvl2pPr>
      <a:lvl3pPr marL="582930" indent="0" algn="l" defTabSz="582930" rtl="0" eaLnBrk="1" latinLnBrk="0" hangingPunct="1">
        <a:lnSpc>
          <a:spcPct val="90000"/>
        </a:lnSpc>
        <a:spcBef>
          <a:spcPts val="319"/>
        </a:spcBef>
        <a:buFont typeface="Arial" panose="020B0604020202020204" pitchFamily="34" charset="0"/>
        <a:buNone/>
        <a:defRPr sz="765" kern="1200">
          <a:solidFill>
            <a:schemeClr val="tx2"/>
          </a:solidFill>
          <a:latin typeface="+mn-lt"/>
          <a:ea typeface="+mn-ea"/>
          <a:cs typeface="+mn-cs"/>
        </a:defRPr>
      </a:lvl3pPr>
      <a:lvl4pPr marL="874395" indent="0" algn="l" defTabSz="582930" rtl="0" eaLnBrk="1" latinLnBrk="0" hangingPunct="1">
        <a:lnSpc>
          <a:spcPct val="90000"/>
        </a:lnSpc>
        <a:spcBef>
          <a:spcPts val="319"/>
        </a:spcBef>
        <a:buFont typeface="Arial" panose="020B0604020202020204" pitchFamily="34" charset="0"/>
        <a:buNone/>
        <a:defRPr sz="765" kern="1200">
          <a:solidFill>
            <a:schemeClr val="tx2"/>
          </a:solidFill>
          <a:latin typeface="+mn-lt"/>
          <a:ea typeface="+mn-ea"/>
          <a:cs typeface="+mn-cs"/>
        </a:defRPr>
      </a:lvl4pPr>
      <a:lvl5pPr marL="1165860" indent="0" algn="l" defTabSz="582930" rtl="0" eaLnBrk="1" latinLnBrk="0" hangingPunct="1">
        <a:lnSpc>
          <a:spcPct val="90000"/>
        </a:lnSpc>
        <a:spcBef>
          <a:spcPts val="319"/>
        </a:spcBef>
        <a:buFont typeface="Arial" panose="020B0604020202020204" pitchFamily="34" charset="0"/>
        <a:buNone/>
        <a:defRPr sz="765" kern="1200">
          <a:solidFill>
            <a:schemeClr val="tx2"/>
          </a:solidFill>
          <a:latin typeface="+mn-lt"/>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p:bodyStyle>
    <p:otherStyle>
      <a:defPPr>
        <a:defRPr lang="en-EG"/>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bject 2"/>
          <p:cNvSpPr txBox="1"/>
          <p:nvPr/>
        </p:nvSpPr>
        <p:spPr>
          <a:xfrm>
            <a:off x="457201" y="4038443"/>
            <a:ext cx="3733799" cy="1063753"/>
          </a:xfrm>
          <a:prstGeom prst="rect">
            <a:avLst/>
          </a:prstGeom>
        </p:spPr>
        <p:txBody>
          <a:bodyPr vert="horz" wrap="square" lIns="0" tIns="12065" rIns="0" bIns="0" rtlCol="0">
            <a:spAutoFit/>
          </a:bodyPr>
          <a:lstStyle/>
          <a:p>
            <a:pPr algn="l">
              <a:lnSpc>
                <a:spcPts val="4100"/>
              </a:lnSpc>
            </a:pPr>
            <a:r>
              <a:rPr lang="en-US" sz="4000" kern="1200" dirty="0">
                <a:solidFill>
                  <a:srgbClr val="003C44"/>
                </a:solidFill>
                <a:latin typeface="Franklin Gothic Medium Cond" panose="020B0606030402020204" pitchFamily="34" charset="0"/>
                <a:ea typeface="+mj-ea"/>
                <a:cs typeface="+mj-cs"/>
              </a:rPr>
              <a:t>Shine a light on mental health</a:t>
            </a:r>
          </a:p>
        </p:txBody>
      </p:sp>
      <p:sp>
        <p:nvSpPr>
          <p:cNvPr id="9" name="object 9"/>
          <p:cNvSpPr txBox="1"/>
          <p:nvPr/>
        </p:nvSpPr>
        <p:spPr>
          <a:xfrm>
            <a:off x="472037" y="5259753"/>
            <a:ext cx="4023763" cy="3427047"/>
          </a:xfrm>
          <a:prstGeom prst="rect">
            <a:avLst/>
          </a:prstGeom>
        </p:spPr>
        <p:txBody>
          <a:bodyPr vert="horz" wrap="square" lIns="0" tIns="15240" rIns="0" bIns="0" rtlCol="0">
            <a:noAutofit/>
          </a:bodyPr>
          <a:lstStyle/>
          <a:p>
            <a:pPr marL="12700" algn="l">
              <a:lnSpc>
                <a:spcPct val="150000"/>
              </a:lnSpc>
              <a:spcBef>
                <a:spcPts val="120"/>
              </a:spcBef>
              <a:spcAft>
                <a:spcPts val="500"/>
              </a:spcAft>
            </a:pPr>
            <a:r>
              <a:rPr lang="en-US" sz="1150" dirty="0">
                <a:solidFill>
                  <a:srgbClr val="2A2A2A"/>
                </a:solidFill>
                <a:latin typeface="Arial" panose="020B0604020202020204" pitchFamily="34" charset="0"/>
                <a:cs typeface="Arial" panose="020B0604020202020204" pitchFamily="34" charset="0"/>
              </a:rPr>
              <a:t>Talking about mental health helps remove the stigma around it and can help people affected feel better.</a:t>
            </a:r>
          </a:p>
          <a:p>
            <a:pPr marL="12700" algn="l">
              <a:lnSpc>
                <a:spcPct val="150000"/>
              </a:lnSpc>
              <a:spcBef>
                <a:spcPts val="120"/>
              </a:spcBef>
              <a:spcAft>
                <a:spcPts val="500"/>
              </a:spcAft>
            </a:pPr>
            <a:r>
              <a:rPr lang="en-US" sz="1150" dirty="0">
                <a:solidFill>
                  <a:srgbClr val="2A2A2A"/>
                </a:solidFill>
                <a:latin typeface="Arial" panose="020B0604020202020204" pitchFamily="34" charset="0"/>
                <a:cs typeface="Arial" panose="020B0604020202020204" pitchFamily="34" charset="0"/>
              </a:rPr>
              <a:t>Managing stress appropriately is a known way to improve your emotional wellbeing. Your wellness program can help! You can learn to recognize the signs of stress, get tips for regular exercise, try relaxing activities, set goals and priorities, connect with others and more.</a:t>
            </a:r>
          </a:p>
          <a:p>
            <a:pPr marL="12700" algn="l">
              <a:lnSpc>
                <a:spcPct val="150000"/>
              </a:lnSpc>
              <a:spcBef>
                <a:spcPts val="120"/>
              </a:spcBef>
              <a:spcAft>
                <a:spcPts val="500"/>
              </a:spcAft>
            </a:pPr>
            <a:r>
              <a:rPr lang="en-US" sz="1150" dirty="0">
                <a:solidFill>
                  <a:srgbClr val="2A2A2A"/>
                </a:solidFill>
                <a:latin typeface="Arial" panose="020B0604020202020204" pitchFamily="34" charset="0"/>
                <a:cs typeface="Arial" panose="020B0604020202020204" pitchFamily="34" charset="0"/>
              </a:rPr>
              <a:t>Check out additional company benefits like the EAP. Engage in your wellbeing program with challenges, Journeys</a:t>
            </a:r>
            <a:r>
              <a:rPr lang="en-US" sz="1150" baseline="30000" dirty="0">
                <a:solidFill>
                  <a:srgbClr val="2A2A2A"/>
                </a:solidFill>
                <a:latin typeface="Arial" panose="020B0604020202020204" pitchFamily="34" charset="0"/>
                <a:cs typeface="Arial" panose="020B0604020202020204" pitchFamily="34" charset="0"/>
              </a:rPr>
              <a:t>®</a:t>
            </a:r>
            <a:r>
              <a:rPr lang="en-US" sz="1150" dirty="0">
                <a:solidFill>
                  <a:srgbClr val="2A2A2A"/>
                </a:solidFill>
                <a:latin typeface="Arial" panose="020B0604020202020204" pitchFamily="34" charset="0"/>
                <a:cs typeface="Arial" panose="020B0604020202020204" pitchFamily="34" charset="0"/>
              </a:rPr>
              <a:t> and Healthy Habits, and earn points for participating.</a:t>
            </a:r>
            <a:endParaRPr lang="en-US" sz="1150" dirty="0">
              <a:solidFill>
                <a:srgbClr val="2A2A2A"/>
              </a:solidFill>
              <a:effectLst/>
              <a:latin typeface="Arial" panose="020B0604020202020204" pitchFamily="34" charset="0"/>
              <a:cs typeface="Arial" panose="020B0604020202020204" pitchFamily="34" charset="0"/>
            </a:endParaRPr>
          </a:p>
          <a:p>
            <a:pPr>
              <a:lnSpc>
                <a:spcPct val="150000"/>
              </a:lnSpc>
            </a:pPr>
            <a:r>
              <a:rPr lang="en-US" sz="1150" dirty="0">
                <a:solidFill>
                  <a:srgbClr val="2A2A2A"/>
                </a:solidFill>
                <a:effectLst/>
                <a:latin typeface="Arial" panose="020B0604020202020204" pitchFamily="34" charset="0"/>
                <a:cs typeface="Arial" panose="020B0604020202020204" pitchFamily="34" charset="0"/>
              </a:rPr>
              <a:t>Sign in at </a:t>
            </a:r>
            <a:r>
              <a:rPr lang="en-US" sz="1150" b="1" dirty="0" err="1">
                <a:solidFill>
                  <a:srgbClr val="ED5500"/>
                </a:solidFill>
                <a:effectLst/>
                <a:latin typeface="Arial" panose="020B0604020202020204" pitchFamily="34" charset="0"/>
                <a:cs typeface="Arial" panose="020B0604020202020204" pitchFamily="34" charset="0"/>
              </a:rPr>
              <a:t>app.personifyhealth.com</a:t>
            </a:r>
            <a:r>
              <a:rPr lang="en-US" sz="1150" dirty="0">
                <a:solidFill>
                  <a:srgbClr val="ED5500"/>
                </a:solidFill>
                <a:effectLst/>
                <a:latin typeface="Arial" panose="020B0604020202020204" pitchFamily="34" charset="0"/>
                <a:cs typeface="Arial" panose="020B0604020202020204" pitchFamily="34" charset="0"/>
              </a:rPr>
              <a:t> </a:t>
            </a:r>
            <a:r>
              <a:rPr lang="en-US" sz="1150" dirty="0">
                <a:solidFill>
                  <a:srgbClr val="2A2A2A"/>
                </a:solidFill>
                <a:effectLst/>
                <a:latin typeface="Arial" panose="020B0604020202020204" pitchFamily="34" charset="0"/>
                <a:cs typeface="Arial" panose="020B0604020202020204" pitchFamily="34" charset="0"/>
              </a:rPr>
              <a:t>and shine a light on mental health today. </a:t>
            </a:r>
          </a:p>
        </p:txBody>
      </p:sp>
      <p:sp>
        <p:nvSpPr>
          <p:cNvPr id="10" name="object 10"/>
          <p:cNvSpPr txBox="1"/>
          <p:nvPr/>
        </p:nvSpPr>
        <p:spPr>
          <a:xfrm>
            <a:off x="4999377" y="6700010"/>
            <a:ext cx="2319827" cy="535211"/>
          </a:xfrm>
          <a:prstGeom prst="rect">
            <a:avLst/>
          </a:prstGeom>
        </p:spPr>
        <p:txBody>
          <a:bodyPr vert="horz" wrap="square" lIns="0" tIns="15240" rIns="0" bIns="0" rtlCol="0">
            <a:spAutoFit/>
          </a:bodyPr>
          <a:lstStyle/>
          <a:p>
            <a:pPr marL="12700" algn="ctr">
              <a:lnSpc>
                <a:spcPct val="150000"/>
              </a:lnSpc>
            </a:pPr>
            <a:r>
              <a:rPr lang="en-US" sz="1200" b="1" dirty="0">
                <a:solidFill>
                  <a:srgbClr val="2A2A2A"/>
                </a:solidFill>
                <a:latin typeface="Arial" panose="020B0604020202020204" pitchFamily="34" charset="0"/>
                <a:cs typeface="Arial" panose="020B0604020202020204" pitchFamily="34" charset="0"/>
              </a:rPr>
              <a:t>Scan the QR code</a:t>
            </a:r>
            <a:br>
              <a:rPr lang="en-US" sz="1200" b="1" dirty="0">
                <a:solidFill>
                  <a:srgbClr val="2A2A2A"/>
                </a:solidFill>
                <a:latin typeface="Arial" panose="020B0604020202020204" pitchFamily="34" charset="0"/>
                <a:cs typeface="Arial" panose="020B0604020202020204" pitchFamily="34" charset="0"/>
              </a:rPr>
            </a:br>
            <a:r>
              <a:rPr lang="en-US" sz="1200" b="1" dirty="0">
                <a:solidFill>
                  <a:srgbClr val="2A2A2A"/>
                </a:solidFill>
                <a:latin typeface="Arial" panose="020B0604020202020204" pitchFamily="34" charset="0"/>
                <a:cs typeface="Arial" panose="020B0604020202020204" pitchFamily="34" charset="0"/>
              </a:rPr>
              <a:t>to download the app.</a:t>
            </a:r>
          </a:p>
        </p:txBody>
      </p:sp>
      <p:sp>
        <p:nvSpPr>
          <p:cNvPr id="27" name="Rounded Rectangle 26">
            <a:extLst>
              <a:ext uri="{FF2B5EF4-FFF2-40B4-BE49-F238E27FC236}">
                <a16:creationId xmlns:a16="http://schemas.microsoft.com/office/drawing/2014/main" id="{44154346-29AC-711E-1967-0A38C95B2B48}"/>
              </a:ext>
            </a:extLst>
          </p:cNvPr>
          <p:cNvSpPr/>
          <p:nvPr/>
        </p:nvSpPr>
        <p:spPr>
          <a:xfrm>
            <a:off x="4980535" y="4045327"/>
            <a:ext cx="2319828" cy="1120178"/>
          </a:xfrm>
          <a:prstGeom prst="roundRect">
            <a:avLst>
              <a:gd name="adj" fmla="val 10814"/>
            </a:avLst>
          </a:prstGeom>
          <a:solidFill>
            <a:srgbClr val="FFCB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B12"/>
              </a:solidFill>
            </a:endParaRPr>
          </a:p>
        </p:txBody>
      </p:sp>
      <p:sp>
        <p:nvSpPr>
          <p:cNvPr id="28" name="TextBox 27">
            <a:extLst>
              <a:ext uri="{FF2B5EF4-FFF2-40B4-BE49-F238E27FC236}">
                <a16:creationId xmlns:a16="http://schemas.microsoft.com/office/drawing/2014/main" id="{CA5F6B96-AD4E-555F-56A8-2E66381FEFF2}"/>
              </a:ext>
            </a:extLst>
          </p:cNvPr>
          <p:cNvSpPr txBox="1"/>
          <p:nvPr/>
        </p:nvSpPr>
        <p:spPr>
          <a:xfrm>
            <a:off x="5094835" y="4316168"/>
            <a:ext cx="2091228" cy="546816"/>
          </a:xfrm>
          <a:prstGeom prst="rect">
            <a:avLst/>
          </a:prstGeom>
          <a:noFill/>
        </p:spPr>
        <p:txBody>
          <a:bodyPr wrap="square" lIns="0" tIns="0" rIns="0" bIns="0" rtlCol="0">
            <a:spAutoFit/>
          </a:bodyPr>
          <a:lstStyle/>
          <a:p>
            <a:pPr algn="ctr">
              <a:lnSpc>
                <a:spcPts val="2200"/>
              </a:lnSpc>
            </a:pPr>
            <a:r>
              <a:rPr lang="en-US" dirty="0">
                <a:solidFill>
                  <a:srgbClr val="003C43"/>
                </a:solidFill>
                <a:effectLst/>
                <a:latin typeface="Franklin Gothic Medium Cond" panose="020B0606030402020204" pitchFamily="34" charset="0"/>
                <a:cs typeface="Arial" panose="020B0604020202020204" pitchFamily="34" charset="0"/>
              </a:rPr>
              <a:t>[Month/Date] is Mental health [Month/Day]!</a:t>
            </a:r>
          </a:p>
        </p:txBody>
      </p:sp>
      <p:sp>
        <p:nvSpPr>
          <p:cNvPr id="23" name="Rounded Rectangle 22">
            <a:extLst>
              <a:ext uri="{FF2B5EF4-FFF2-40B4-BE49-F238E27FC236}">
                <a16:creationId xmlns:a16="http://schemas.microsoft.com/office/drawing/2014/main" id="{F9B661FD-9016-AE39-6448-4D60CFC7C720}"/>
              </a:ext>
            </a:extLst>
          </p:cNvPr>
          <p:cNvSpPr/>
          <p:nvPr/>
        </p:nvSpPr>
        <p:spPr>
          <a:xfrm>
            <a:off x="4999378" y="5314042"/>
            <a:ext cx="2319826" cy="2329164"/>
          </a:xfrm>
          <a:prstGeom prst="roundRect">
            <a:avLst>
              <a:gd name="adj" fmla="val 5878"/>
            </a:avLst>
          </a:prstGeom>
          <a:noFill/>
          <a:ln>
            <a:solidFill>
              <a:srgbClr val="F3F0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a:extLst>
              <a:ext uri="{FF2B5EF4-FFF2-40B4-BE49-F238E27FC236}">
                <a16:creationId xmlns:a16="http://schemas.microsoft.com/office/drawing/2014/main" id="{0F818519-21BE-1158-E8B8-5EEB95F1D68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943600" y="9127303"/>
            <a:ext cx="1289431" cy="321497"/>
          </a:xfrm>
          <a:prstGeom prst="rect">
            <a:avLst/>
          </a:prstGeom>
        </p:spPr>
      </p:pic>
      <p:sp>
        <p:nvSpPr>
          <p:cNvPr id="6" name="object 4">
            <a:extLst>
              <a:ext uri="{FF2B5EF4-FFF2-40B4-BE49-F238E27FC236}">
                <a16:creationId xmlns:a16="http://schemas.microsoft.com/office/drawing/2014/main" id="{1B3C15A6-927E-F98A-28BE-B72D91A236CA}"/>
              </a:ext>
            </a:extLst>
          </p:cNvPr>
          <p:cNvSpPr txBox="1"/>
          <p:nvPr/>
        </p:nvSpPr>
        <p:spPr>
          <a:xfrm>
            <a:off x="472037" y="9617317"/>
            <a:ext cx="1142830" cy="120546"/>
          </a:xfrm>
          <a:prstGeom prst="rect">
            <a:avLst/>
          </a:prstGeom>
        </p:spPr>
        <p:txBody>
          <a:bodyPr vert="horz" wrap="square" lIns="0" tIns="12700" rIns="0" bIns="0" rtlCol="0">
            <a:spAutoFit/>
          </a:bodyPr>
          <a:lstStyle/>
          <a:p>
            <a:pPr marL="12700" algn="l">
              <a:lnSpc>
                <a:spcPct val="100000"/>
              </a:lnSpc>
              <a:spcBef>
                <a:spcPts val="100"/>
              </a:spcBef>
            </a:pPr>
            <a:r>
              <a:rPr sz="700" dirty="0">
                <a:solidFill>
                  <a:srgbClr val="2A2A2A"/>
                </a:solidFill>
                <a:latin typeface="Arial" panose="020B0604020202020204" pitchFamily="34" charset="0"/>
                <a:cs typeface="Arial" panose="020B0604020202020204" pitchFamily="34" charset="0"/>
              </a:rPr>
              <a:t>©</a:t>
            </a:r>
            <a:r>
              <a:rPr sz="700" spc="-10" dirty="0">
                <a:solidFill>
                  <a:srgbClr val="2A2A2A"/>
                </a:solidFill>
                <a:latin typeface="Arial" panose="020B0604020202020204" pitchFamily="34" charset="0"/>
                <a:cs typeface="Arial" panose="020B0604020202020204" pitchFamily="34" charset="0"/>
              </a:rPr>
              <a:t> </a:t>
            </a:r>
            <a:r>
              <a:rPr lang="en-US" sz="700" dirty="0">
                <a:solidFill>
                  <a:srgbClr val="2A2A2A"/>
                </a:solidFill>
                <a:latin typeface="Arial" panose="020B0604020202020204" pitchFamily="34" charset="0"/>
                <a:cs typeface="Arial" panose="020B0604020202020204" pitchFamily="34" charset="0"/>
              </a:rPr>
              <a:t>Personify Health </a:t>
            </a:r>
            <a:r>
              <a:rPr sz="700" spc="-20" dirty="0">
                <a:solidFill>
                  <a:srgbClr val="2A2A2A"/>
                </a:solidFill>
                <a:latin typeface="Arial" panose="020B0604020202020204" pitchFamily="34" charset="0"/>
                <a:cs typeface="Arial" panose="020B0604020202020204" pitchFamily="34" charset="0"/>
              </a:rPr>
              <a:t>202</a:t>
            </a:r>
            <a:r>
              <a:rPr lang="en-US" sz="700" spc="-20" dirty="0">
                <a:solidFill>
                  <a:srgbClr val="2A2A2A"/>
                </a:solidFill>
                <a:latin typeface="Arial" panose="020B0604020202020204" pitchFamily="34" charset="0"/>
                <a:cs typeface="Arial" panose="020B0604020202020204" pitchFamily="34" charset="0"/>
              </a:rPr>
              <a:t>5</a:t>
            </a:r>
            <a:endParaRPr sz="700" dirty="0">
              <a:solidFill>
                <a:srgbClr val="2A2A2A"/>
              </a:solidFill>
              <a:latin typeface="Arial" panose="020B0604020202020204" pitchFamily="34" charset="0"/>
              <a:cs typeface="Arial" panose="020B0604020202020204" pitchFamily="34" charset="0"/>
            </a:endParaRPr>
          </a:p>
        </p:txBody>
      </p:sp>
      <p:sp>
        <p:nvSpPr>
          <p:cNvPr id="7" name="object 8">
            <a:extLst>
              <a:ext uri="{FF2B5EF4-FFF2-40B4-BE49-F238E27FC236}">
                <a16:creationId xmlns:a16="http://schemas.microsoft.com/office/drawing/2014/main" id="{DE9EA29D-CB42-D1DB-D1D1-3AEE5A511473}"/>
              </a:ext>
            </a:extLst>
          </p:cNvPr>
          <p:cNvSpPr txBox="1"/>
          <p:nvPr/>
        </p:nvSpPr>
        <p:spPr>
          <a:xfrm>
            <a:off x="457201" y="9075003"/>
            <a:ext cx="1224043" cy="383322"/>
          </a:xfrm>
          <a:prstGeom prst="rect">
            <a:avLst/>
          </a:prstGeom>
          <a:solidFill>
            <a:srgbClr val="F4F1E7"/>
          </a:solidFill>
        </p:spPr>
        <p:txBody>
          <a:bodyPr vert="horz" wrap="square" lIns="0" tIns="158750" rIns="0" bIns="0" rtlCol="0">
            <a:noAutofit/>
          </a:bodyPr>
          <a:lstStyle/>
          <a:p>
            <a:pPr marL="7938" algn="ctr">
              <a:lnSpc>
                <a:spcPct val="100000"/>
              </a:lnSpc>
              <a:spcBef>
                <a:spcPts val="1250"/>
              </a:spcBef>
            </a:pPr>
            <a:r>
              <a:rPr sz="900" dirty="0">
                <a:solidFill>
                  <a:srgbClr val="333333"/>
                </a:solidFill>
                <a:latin typeface="Arial" panose="020B0604020202020204" pitchFamily="34" charset="0"/>
                <a:cs typeface="Arial" panose="020B0604020202020204" pitchFamily="34" charset="0"/>
              </a:rPr>
              <a:t>Client </a:t>
            </a:r>
            <a:r>
              <a:rPr sz="900" spc="-20" dirty="0">
                <a:solidFill>
                  <a:srgbClr val="333333"/>
                </a:solidFill>
                <a:latin typeface="Arial" panose="020B0604020202020204" pitchFamily="34" charset="0"/>
                <a:cs typeface="Arial" panose="020B0604020202020204" pitchFamily="34" charset="0"/>
              </a:rPr>
              <a:t>Logo</a:t>
            </a:r>
            <a:endParaRPr sz="900" dirty="0">
              <a:latin typeface="Arial" panose="020B0604020202020204" pitchFamily="34" charset="0"/>
              <a:cs typeface="Arial" panose="020B0604020202020204" pitchFamily="34" charset="0"/>
            </a:endParaRPr>
          </a:p>
        </p:txBody>
      </p:sp>
      <p:sp>
        <p:nvSpPr>
          <p:cNvPr id="11" name="object 4">
            <a:extLst>
              <a:ext uri="{FF2B5EF4-FFF2-40B4-BE49-F238E27FC236}">
                <a16:creationId xmlns:a16="http://schemas.microsoft.com/office/drawing/2014/main" id="{5EF9BA24-C240-3924-7939-74ABFB6BC984}"/>
              </a:ext>
            </a:extLst>
          </p:cNvPr>
          <p:cNvSpPr txBox="1"/>
          <p:nvPr/>
        </p:nvSpPr>
        <p:spPr>
          <a:xfrm>
            <a:off x="1627368" y="9617317"/>
            <a:ext cx="304800" cy="120546"/>
          </a:xfrm>
          <a:prstGeom prst="rect">
            <a:avLst/>
          </a:prstGeom>
        </p:spPr>
        <p:txBody>
          <a:bodyPr vert="horz" wrap="square" lIns="0" tIns="12700" rIns="0" bIns="0" rtlCol="0">
            <a:spAutoFit/>
          </a:bodyPr>
          <a:lstStyle/>
          <a:p>
            <a:pPr marL="12700" algn="l">
              <a:lnSpc>
                <a:spcPct val="100000"/>
              </a:lnSpc>
              <a:spcBef>
                <a:spcPts val="100"/>
              </a:spcBef>
            </a:pPr>
            <a:r>
              <a:rPr lang="en-US" sz="700" dirty="0">
                <a:solidFill>
                  <a:srgbClr val="2A2A2A"/>
                </a:solidFill>
                <a:latin typeface="Arial" panose="020B0604020202020204" pitchFamily="34" charset="0"/>
                <a:cs typeface="Arial" panose="020B0604020202020204" pitchFamily="34" charset="0"/>
              </a:rPr>
              <a:t>0724</a:t>
            </a:r>
            <a:endParaRPr sz="700" dirty="0">
              <a:solidFill>
                <a:srgbClr val="2A2A2A"/>
              </a:solidFill>
              <a:latin typeface="Arial" panose="020B0604020202020204" pitchFamily="34" charset="0"/>
              <a:cs typeface="Arial" panose="020B0604020202020204" pitchFamily="34" charset="0"/>
            </a:endParaRPr>
          </a:p>
        </p:txBody>
      </p:sp>
      <p:pic>
        <p:nvPicPr>
          <p:cNvPr id="4" name="Picture 3" descr="A qr code with a logo&#10;&#10;Description automatically generated">
            <a:extLst>
              <a:ext uri="{FF2B5EF4-FFF2-40B4-BE49-F238E27FC236}">
                <a16:creationId xmlns:a16="http://schemas.microsoft.com/office/drawing/2014/main" id="{B4E9A3FA-5009-0B43-0F58-EC1DA120083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81090" y="5669342"/>
            <a:ext cx="956400" cy="956400"/>
          </a:xfrm>
          <a:prstGeom prst="rect">
            <a:avLst/>
          </a:prstGeom>
        </p:spPr>
      </p:pic>
    </p:spTree>
  </p:cSld>
  <p:clrMapOvr>
    <a:masterClrMapping/>
  </p:clrMapOvr>
</p:sld>
</file>

<file path=ppt/theme/theme1.xml><?xml version="1.0" encoding="utf-8"?>
<a:theme xmlns:a="http://schemas.openxmlformats.org/drawingml/2006/main" name="PersonifyHealth">
  <a:themeElements>
    <a:clrScheme name="Personify">
      <a:dk1>
        <a:srgbClr val="003C44"/>
      </a:dk1>
      <a:lt1>
        <a:srgbClr val="FEFFFF"/>
      </a:lt1>
      <a:dk2>
        <a:srgbClr val="2A2A2A"/>
      </a:dk2>
      <a:lt2>
        <a:srgbClr val="E7E7E7"/>
      </a:lt2>
      <a:accent1>
        <a:srgbClr val="FFCB12"/>
      </a:accent1>
      <a:accent2>
        <a:srgbClr val="003C44"/>
      </a:accent2>
      <a:accent3>
        <a:srgbClr val="7FD8B8"/>
      </a:accent3>
      <a:accent4>
        <a:srgbClr val="DAF9FB"/>
      </a:accent4>
      <a:accent5>
        <a:srgbClr val="ED5500"/>
      </a:accent5>
      <a:accent6>
        <a:srgbClr val="F3F0E6"/>
      </a:accent6>
      <a:hlink>
        <a:srgbClr val="ED5500"/>
      </a:hlink>
      <a:folHlink>
        <a:srgbClr val="ED5500"/>
      </a:folHlink>
    </a:clrScheme>
    <a:fontScheme name="Personify Health">
      <a:majorFont>
        <a:latin typeface="Fira Sans Medium"/>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Sunrise">
      <a:srgbClr val="FFCB12"/>
    </a:custClr>
    <a:custClr name="Sea">
      <a:srgbClr val="003C44"/>
    </a:custClr>
    <a:custClr name="Earth">
      <a:srgbClr val="228477"/>
    </a:custClr>
    <a:custClr name="Sunset">
      <a:srgbClr val="ED5500"/>
    </a:custClr>
    <a:custClr name="Sky">
      <a:srgbClr val="9BE5EA"/>
    </a:custClr>
    <a:custClr name="Sand">
      <a:srgbClr val="E0DDD2"/>
    </a:custClr>
    <a:custClr name="BLANK">
      <a:srgbClr val="FFFFFF"/>
    </a:custClr>
    <a:custClr name="BLANK">
      <a:srgbClr val="FFFFFF"/>
    </a:custClr>
    <a:custClr name="BLANK">
      <a:srgbClr val="FFFFFF"/>
    </a:custClr>
    <a:custClr name="BLANK">
      <a:srgbClr val="FFFFFF"/>
    </a:custClr>
    <a:custClr name="Sunrise 50">
      <a:srgbClr val="FFE588"/>
    </a:custClr>
    <a:custClr name="BLANK">
      <a:srgbClr val="FFFFFF"/>
    </a:custClr>
    <a:custClr name="Earth 50">
      <a:srgbClr val="7FD8B8"/>
    </a:custClr>
    <a:custClr name="Sunset 50">
      <a:srgbClr val="FF9B63"/>
    </a:custClr>
    <a:custClr name="Sky 50">
      <a:srgbClr val="BAF3F7"/>
    </a:custClr>
    <a:custClr name="Sand 50">
      <a:srgbClr val="F3F0E7"/>
    </a:custClr>
    <a:custClr name="BLANK">
      <a:srgbClr val="FFFFFF"/>
    </a:custClr>
    <a:custClr name="BLANK">
      <a:srgbClr val="FFFFFF"/>
    </a:custClr>
    <a:custClr name="BLANK">
      <a:srgbClr val="FFFFFF"/>
    </a:custClr>
    <a:custClr name="BLANK">
      <a:srgbClr val="FFFFFF"/>
    </a:custClr>
    <a:custClr name="Sunrise 20">
      <a:srgbClr val="FFF5D0"/>
    </a:custClr>
    <a:custClr name="BLANK">
      <a:srgbClr val="FFFFFF"/>
    </a:custClr>
    <a:custClr name="Earth 20">
      <a:srgbClr val="CFFEED"/>
    </a:custClr>
    <a:custClr name="Sunset 20">
      <a:srgbClr val="FFD4BC"/>
    </a:custClr>
    <a:custClr name="Sky 20">
      <a:srgbClr val="DAF9FB"/>
    </a:custClr>
    <a:custClr name="Sand 20">
      <a:srgbClr val="FCFAF4"/>
    </a:custClr>
  </a:custClrLst>
  <a:extLst>
    <a:ext uri="{05A4C25C-085E-4340-85A3-A5531E510DB2}">
      <thm15:themeFamily xmlns:thm15="http://schemas.microsoft.com/office/thememl/2012/main" name="PersonifyHealth" id="{CF20AFBC-0647-C74A-AED8-488B5CB8695F}" vid="{14C10019-60F5-CE41-BB69-6B0CEA33477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8fbdfde-3104-4524-abbb-ccd253ab6e71">
      <Terms xmlns="http://schemas.microsoft.com/office/infopath/2007/PartnerControls"/>
    </lcf76f155ced4ddcb4097134ff3c332f>
    <TaxCatchAll xmlns="77384554-7bde-46c7-b2e2-e7407604d544" xsi:nil="true"/>
    <Contentdescription xmlns="38fbdfde-3104-4524-abbb-ccd253ab6e7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320C4EBCAEBA5409CEFA22061C11D28" ma:contentTypeVersion="20" ma:contentTypeDescription="Create a new document." ma:contentTypeScope="" ma:versionID="8d90fe69956802fe36174e05d37cfd9e">
  <xsd:schema xmlns:xsd="http://www.w3.org/2001/XMLSchema" xmlns:xs="http://www.w3.org/2001/XMLSchema" xmlns:p="http://schemas.microsoft.com/office/2006/metadata/properties" xmlns:ns2="38fbdfde-3104-4524-abbb-ccd253ab6e71" xmlns:ns3="77384554-7bde-46c7-b2e2-e7407604d544" targetNamespace="http://schemas.microsoft.com/office/2006/metadata/properties" ma:root="true" ma:fieldsID="794877519fdf77f0915bf397ca087c40" ns2:_="" ns3:_="">
    <xsd:import namespace="38fbdfde-3104-4524-abbb-ccd253ab6e71"/>
    <xsd:import namespace="77384554-7bde-46c7-b2e2-e7407604d544"/>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Location" minOccurs="0"/>
                <xsd:element ref="ns2:MediaServiceDateTaken" minOccurs="0"/>
                <xsd:element ref="ns2:MediaServiceOCR" minOccurs="0"/>
                <xsd:element ref="ns3:SharedWithUsers" minOccurs="0"/>
                <xsd:element ref="ns3:SharedWithDetails" minOccurs="0"/>
                <xsd:element ref="ns2:MediaServiceEventHashCode" minOccurs="0"/>
                <xsd:element ref="ns2:MediaServiceGenerationTim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Contentdescrip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fbdfde-3104-4524-abbb-ccd253ab6e7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Location" ma:index="11" nillable="true" ma:displayName="MediaServiceLocation" ma:internalName="MediaServiceLocation" ma:readOnly="true">
      <xsd:simpleType>
        <xsd:restriction base="dms:Text"/>
      </xsd:simpleType>
    </xsd:element>
    <xsd:element name="MediaServiceDateTaken" ma:index="12" nillable="true" ma:displayName="MediaServiceDateTaken" ma:hidden="true" ma:internalName="MediaServiceDateTaken"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d26d971-53db-4df6-927c-b829f3111a5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Contentdescription" ma:index="25" nillable="true" ma:displayName="Description " ma:description="Types of content found in this folder" ma:format="Dropdown" ma:internalName="Contentdescription">
      <xsd:simpleType>
        <xsd:restriction base="dms:Note">
          <xsd:maxLength value="255"/>
        </xsd:restriction>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7384554-7bde-46c7-b2e2-e7407604d544"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3e6f8e6b-5cf2-41b0-a682-515a8d74b85b}" ma:internalName="TaxCatchAll" ma:showField="CatchAllData" ma:web="77384554-7bde-46c7-b2e2-e7407604d54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D120872-76C9-4763-92C0-144A4E1D309C}">
  <ds:schemaRefs>
    <ds:schemaRef ds:uri="http://purl.org/dc/terms/"/>
    <ds:schemaRef ds:uri="5d7d7aa7-307a-4740-bf8f-0642b24d163b"/>
    <ds:schemaRef ds:uri="http://www.w3.org/XML/1998/namespace"/>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06edf9bb-a5f5-4a5d-82e7-9bb863b6240a"/>
    <ds:schemaRef ds:uri="http://schemas.microsoft.com/office/2006/metadata/properties"/>
    <ds:schemaRef ds:uri="http://purl.org/dc/dcmitype/"/>
    <ds:schemaRef ds:uri="38fbdfde-3104-4524-abbb-ccd253ab6e71"/>
    <ds:schemaRef ds:uri="77384554-7bde-46c7-b2e2-e7407604d544"/>
  </ds:schemaRefs>
</ds:datastoreItem>
</file>

<file path=customXml/itemProps2.xml><?xml version="1.0" encoding="utf-8"?>
<ds:datastoreItem xmlns:ds="http://schemas.openxmlformats.org/officeDocument/2006/customXml" ds:itemID="{C4F69010-15ED-40D1-9F03-684CB2B10B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8fbdfde-3104-4524-abbb-ccd253ab6e71"/>
    <ds:schemaRef ds:uri="77384554-7bde-46c7-b2e2-e7407604d54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57F143F-43C5-45F5-A431-3D7050833B9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PersonifyHealth</Template>
  <TotalTime>282</TotalTime>
  <Words>152</Words>
  <Application>Microsoft Macintosh PowerPoint</Application>
  <PresentationFormat>Custom</PresentationFormat>
  <Paragraphs>11</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Fira Sans Medium</vt:lpstr>
      <vt:lpstr>Franklin Gothic Medium Cond</vt:lpstr>
      <vt:lpstr>PersonifyHealth</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Marina Ilickovic</cp:lastModifiedBy>
  <cp:revision>25</cp:revision>
  <dcterms:created xsi:type="dcterms:W3CDTF">2022-06-06T14:22:01Z</dcterms:created>
  <dcterms:modified xsi:type="dcterms:W3CDTF">2024-07-22T12:16:04Z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2022-06-06T00:00:00Z</vt:filetime>
  </property>
  <property fmtid="{D5CDD505-2E9C-101B-9397-08002B2CF9AE}" pid="3" name="Creator">
    <vt:lpwstr>Adobe InDesign 17.2 (Macintosh)</vt:lpwstr>
  </property>
  <property fmtid="{D5CDD505-2E9C-101B-9397-08002B2CF9AE}" pid="4" name="LastSaved">
    <vt:filetime>2022-06-06T00:00:00Z</vt:filetime>
  </property>
  <property fmtid="{D5CDD505-2E9C-101B-9397-08002B2CF9AE}" pid="5" name="ContentTypeId">
    <vt:lpwstr>0x010100B320C4EBCAEBA5409CEFA22061C11D28</vt:lpwstr>
  </property>
  <property fmtid="{D5CDD505-2E9C-101B-9397-08002B2CF9AE}" pid="6" name="MediaServiceImageTags">
    <vt:lpwstr/>
  </property>
  <property fmtid="{D5CDD505-2E9C-101B-9397-08002B2CF9AE}" pid="7" name="MSIP_Label_8fd5d740-1f91-42f3-8bc2-c5b5cb8b58e6_Enabled">
    <vt:lpwstr>true</vt:lpwstr>
  </property>
  <property fmtid="{D5CDD505-2E9C-101B-9397-08002B2CF9AE}" pid="8" name="MSIP_Label_8fd5d740-1f91-42f3-8bc2-c5b5cb8b58e6_SetDate">
    <vt:lpwstr>2023-08-07T18:09:56Z</vt:lpwstr>
  </property>
  <property fmtid="{D5CDD505-2E9C-101B-9397-08002B2CF9AE}" pid="9" name="MSIP_Label_8fd5d740-1f91-42f3-8bc2-c5b5cb8b58e6_Method">
    <vt:lpwstr>Standard</vt:lpwstr>
  </property>
  <property fmtid="{D5CDD505-2E9C-101B-9397-08002B2CF9AE}" pid="10" name="MSIP_Label_8fd5d740-1f91-42f3-8bc2-c5b5cb8b58e6_Name">
    <vt:lpwstr>VP Confidential</vt:lpwstr>
  </property>
  <property fmtid="{D5CDD505-2E9C-101B-9397-08002B2CF9AE}" pid="11" name="MSIP_Label_8fd5d740-1f91-42f3-8bc2-c5b5cb8b58e6_SiteId">
    <vt:lpwstr>b123a16e-892b-4cf6-a55a-6f8c7606a035</vt:lpwstr>
  </property>
  <property fmtid="{D5CDD505-2E9C-101B-9397-08002B2CF9AE}" pid="12" name="MSIP_Label_8fd5d740-1f91-42f3-8bc2-c5b5cb8b58e6_ActionId">
    <vt:lpwstr>a963f506-7d8a-4718-a2b1-f852c1168c6d</vt:lpwstr>
  </property>
  <property fmtid="{D5CDD505-2E9C-101B-9397-08002B2CF9AE}" pid="13" name="MSIP_Label_8fd5d740-1f91-42f3-8bc2-c5b5cb8b58e6_ContentBits">
    <vt:lpwstr>2</vt:lpwstr>
  </property>
  <property fmtid="{D5CDD505-2E9C-101B-9397-08002B2CF9AE}" pid="14" name="ClassificationContentMarkingFooterLocations">
    <vt:lpwstr>Office Theme:5</vt:lpwstr>
  </property>
  <property fmtid="{D5CDD505-2E9C-101B-9397-08002B2CF9AE}" pid="15" name="ClassificationContentMarkingFooterText">
    <vt:lpwstr>VP Confidential</vt:lpwstr>
  </property>
</Properties>
</file>