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4"/>
  </p:sldMasterIdLst>
  <p:notesMasterIdLst>
    <p:notesMasterId r:id="rId6"/>
  </p:notesMasterIdLst>
  <p:sldIdLst>
    <p:sldId id="256" r:id="rId5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4" userDrawn="1">
          <p15:clr>
            <a:srgbClr val="A4A3A4"/>
          </p15:clr>
        </p15:guide>
        <p15:guide id="2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500"/>
    <a:srgbClr val="2A2A2A"/>
    <a:srgbClr val="003C43"/>
    <a:srgbClr val="FFCB12"/>
    <a:srgbClr val="F3F0E7"/>
    <a:srgbClr val="003C44"/>
    <a:srgbClr val="228477"/>
    <a:srgbClr val="202277"/>
    <a:srgbClr val="ECECEC"/>
    <a:srgbClr val="593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AC0FF6-8020-E1DE-14FA-363852888F4C}" v="1" dt="2024-09-24T17:43:11.88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8"/>
    <p:restoredTop sz="94694"/>
  </p:normalViewPr>
  <p:slideViewPr>
    <p:cSldViewPr>
      <p:cViewPr varScale="1">
        <p:scale>
          <a:sx n="79" d="100"/>
          <a:sy n="79" d="100"/>
        </p:scale>
        <p:origin x="3640" y="224"/>
      </p:cViewPr>
      <p:guideLst>
        <p:guide orient="horz" pos="2544"/>
        <p:guide pos="27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a Ilickovic" userId="S::marina.ilickovic@personifyhealth.com::f5f0aa97-bb2b-4c1f-b203-c12f6de75c89" providerId="AD" clId="Web-{B2AC0FF6-8020-E1DE-14FA-363852888F4C}"/>
    <pc:docChg chg="modSld">
      <pc:chgData name="Marina Ilickovic" userId="S::marina.ilickovic@personifyhealth.com::f5f0aa97-bb2b-4c1f-b203-c12f6de75c89" providerId="AD" clId="Web-{B2AC0FF6-8020-E1DE-14FA-363852888F4C}" dt="2024-09-24T17:43:11.884" v="0" actId="20577"/>
      <pc:docMkLst>
        <pc:docMk/>
      </pc:docMkLst>
      <pc:sldChg chg="modSp">
        <pc:chgData name="Marina Ilickovic" userId="S::marina.ilickovic@personifyhealth.com::f5f0aa97-bb2b-4c1f-b203-c12f6de75c89" providerId="AD" clId="Web-{B2AC0FF6-8020-E1DE-14FA-363852888F4C}" dt="2024-09-24T17:43:11.884" v="0" actId="20577"/>
        <pc:sldMkLst>
          <pc:docMk/>
          <pc:sldMk cId="0" sldId="256"/>
        </pc:sldMkLst>
        <pc:spChg chg="mod">
          <ac:chgData name="Marina Ilickovic" userId="S::marina.ilickovic@personifyhealth.com::f5f0aa97-bb2b-4c1f-b203-c12f6de75c89" providerId="AD" clId="Web-{B2AC0FF6-8020-E1DE-14FA-363852888F4C}" dt="2024-09-24T17:43:11.884" v="0" actId="20577"/>
          <ac:spMkLst>
            <pc:docMk/>
            <pc:sldMk cId="0" sldId="256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9690D-9303-EF46-8BFA-DB3CA0FA571E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257300"/>
            <a:ext cx="26225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0FF42-BF84-6F45-B1BF-21309405D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2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0FF42-BF84-6F45-B1BF-21309405DE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9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808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/>
          <p:nvPr/>
        </p:nvSpPr>
        <p:spPr>
          <a:xfrm>
            <a:off x="-3489859" y="-4460020"/>
            <a:ext cx="15982339" cy="44253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/>
          <p:nvPr/>
        </p:nvSpPr>
        <p:spPr>
          <a:xfrm rot="16200000">
            <a:off x="1994357" y="3585376"/>
            <a:ext cx="15997140" cy="442124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C0B00F-1B49-5D09-8B1E-66ADA7C28B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0" t="7015" r="11419" b="16409"/>
          <a:stretch/>
        </p:blipFill>
        <p:spPr>
          <a:xfrm>
            <a:off x="441240" y="457200"/>
            <a:ext cx="6873960" cy="3200400"/>
          </a:xfrm>
          <a:prstGeom prst="roundRect">
            <a:avLst>
              <a:gd name="adj" fmla="val 5514"/>
            </a:avLst>
          </a:prstGeom>
        </p:spPr>
      </p:pic>
    </p:spTree>
    <p:extLst>
      <p:ext uri="{BB962C8B-B14F-4D97-AF65-F5344CB8AC3E}">
        <p14:creationId xmlns:p14="http://schemas.microsoft.com/office/powerpoint/2010/main" val="3130711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582930" rtl="0" eaLnBrk="1" latinLnBrk="0" hangingPunct="1">
        <a:lnSpc>
          <a:spcPts val="2486"/>
        </a:lnSpc>
        <a:spcBef>
          <a:spcPct val="0"/>
        </a:spcBef>
        <a:buNone/>
        <a:defRPr sz="204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None/>
        <a:defRPr sz="893" kern="1200">
          <a:solidFill>
            <a:schemeClr val="tx2"/>
          </a:solidFill>
          <a:latin typeface="+mn-lt"/>
          <a:ea typeface="+mn-ea"/>
          <a:cs typeface="+mn-cs"/>
        </a:defRPr>
      </a:lvl1pPr>
      <a:lvl2pPr marL="29146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2pPr>
      <a:lvl3pPr marL="58293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3pPr>
      <a:lvl4pPr marL="87439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1" y="4038600"/>
            <a:ext cx="4114800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/>
            <a:r>
              <a:rPr lang="en-US" sz="48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Let’s open up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72038" y="4974771"/>
            <a:ext cx="3871362" cy="3178629"/>
          </a:xfrm>
          <a:prstGeom prst="rect">
            <a:avLst/>
          </a:prstGeom>
        </p:spPr>
        <p:txBody>
          <a:bodyPr vert="horz" wrap="square" lIns="0" tIns="1524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/>
                <a:cs typeface="Arial"/>
              </a:rPr>
              <a:t>One way to take care of your mental health is to connect with others. People with strong social connections are physically healthier, live longer and have fewer mental </a:t>
            </a:r>
            <a:r>
              <a:rPr lang="en-US" sz="1200">
                <a:solidFill>
                  <a:srgbClr val="2A2A2A"/>
                </a:solidFill>
                <a:effectLst/>
                <a:latin typeface="Arial"/>
                <a:cs typeface="Arial"/>
              </a:rPr>
              <a:t>health problems than those without them</a:t>
            </a:r>
            <a:r>
              <a:rPr lang="en-US" sz="1200">
                <a:solidFill>
                  <a:srgbClr val="2A2A2A"/>
                </a:solidFill>
                <a:latin typeface="Arial"/>
                <a:cs typeface="Arial"/>
              </a:rPr>
              <a:t>.</a:t>
            </a:r>
            <a:endParaRPr lang="en-US" sz="1200" dirty="0">
              <a:solidFill>
                <a:srgbClr val="2A2A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Your wellbeing program offers tools and resources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help. [Your employer] also offers additional mental health resources through your EAP. You can even earn points for participating. Are you open to it?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 in at </a:t>
            </a:r>
            <a:r>
              <a:rPr lang="en-US" sz="120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see all of the resources available to you.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999377" y="6700010"/>
            <a:ext cx="2319827" cy="53521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50000"/>
              </a:lnSpc>
            </a:pP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</a:t>
            </a:r>
            <a:b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download the app.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4154346-29AC-711E-1967-0A38C95B2B48}"/>
              </a:ext>
            </a:extLst>
          </p:cNvPr>
          <p:cNvSpPr/>
          <p:nvPr/>
        </p:nvSpPr>
        <p:spPr>
          <a:xfrm>
            <a:off x="4980535" y="4045327"/>
            <a:ext cx="2319828" cy="1120178"/>
          </a:xfrm>
          <a:prstGeom prst="roundRect">
            <a:avLst>
              <a:gd name="adj" fmla="val 10814"/>
            </a:avLst>
          </a:prstGeom>
          <a:solidFill>
            <a:srgbClr val="FF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B1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5F6B96-AD4E-555F-56A8-2E66381FEFF2}"/>
              </a:ext>
            </a:extLst>
          </p:cNvPr>
          <p:cNvSpPr txBox="1"/>
          <p:nvPr/>
        </p:nvSpPr>
        <p:spPr>
          <a:xfrm>
            <a:off x="4999377" y="4225607"/>
            <a:ext cx="230098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[May is Mental Health </a:t>
            </a:r>
            <a:br>
              <a:rPr lang="en-US" sz="16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Month/October 10 is World Mental Health Day.]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9B661FD-9016-AE39-6448-4D60CFC7C720}"/>
              </a:ext>
            </a:extLst>
          </p:cNvPr>
          <p:cNvSpPr/>
          <p:nvPr/>
        </p:nvSpPr>
        <p:spPr>
          <a:xfrm>
            <a:off x="4999378" y="5314042"/>
            <a:ext cx="2319826" cy="2329164"/>
          </a:xfrm>
          <a:prstGeom prst="roundRect">
            <a:avLst>
              <a:gd name="adj" fmla="val 5878"/>
            </a:avLst>
          </a:prstGeom>
          <a:noFill/>
          <a:ln>
            <a:solidFill>
              <a:srgbClr val="F3F0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818519-21BE-1158-E8B8-5EEB95F1D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43600" y="9127303"/>
            <a:ext cx="1289431" cy="321497"/>
          </a:xfrm>
          <a:prstGeom prst="rect">
            <a:avLst/>
          </a:prstGeom>
        </p:spPr>
      </p:pic>
      <p:sp>
        <p:nvSpPr>
          <p:cNvPr id="6" name="object 4">
            <a:extLst>
              <a:ext uri="{FF2B5EF4-FFF2-40B4-BE49-F238E27FC236}">
                <a16:creationId xmlns:a16="http://schemas.microsoft.com/office/drawing/2014/main" id="{1B3C15A6-927E-F98A-28BE-B72D91A236CA}"/>
              </a:ext>
            </a:extLst>
          </p:cNvPr>
          <p:cNvSpPr txBox="1"/>
          <p:nvPr/>
        </p:nvSpPr>
        <p:spPr>
          <a:xfrm>
            <a:off x="472037" y="9617317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DE9EA29D-CB42-D1DB-D1D1-3AEE5A511473}"/>
              </a:ext>
            </a:extLst>
          </p:cNvPr>
          <p:cNvSpPr txBox="1"/>
          <p:nvPr/>
        </p:nvSpPr>
        <p:spPr>
          <a:xfrm>
            <a:off x="457201" y="9075003"/>
            <a:ext cx="1224043" cy="383322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158750" rIns="0" bIns="0" rtlCol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EF9BA24-C240-3924-7939-74ABFB6BC984}"/>
              </a:ext>
            </a:extLst>
          </p:cNvPr>
          <p:cNvSpPr txBox="1"/>
          <p:nvPr/>
        </p:nvSpPr>
        <p:spPr>
          <a:xfrm>
            <a:off x="1627368" y="9617317"/>
            <a:ext cx="30480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qr code with a logo&#10;&#10;Description automatically generated">
            <a:extLst>
              <a:ext uri="{FF2B5EF4-FFF2-40B4-BE49-F238E27FC236}">
                <a16:creationId xmlns:a16="http://schemas.microsoft.com/office/drawing/2014/main" id="{A3BB2CAE-AE43-B0C8-91D4-FAF0C32224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091" y="5749201"/>
            <a:ext cx="956399" cy="9563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Props1.xml><?xml version="1.0" encoding="utf-8"?>
<ds:datastoreItem xmlns:ds="http://schemas.openxmlformats.org/officeDocument/2006/customXml" ds:itemID="{057F143F-43C5-45F5-A431-3D7050833B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D57FF4-145C-471F-9AF6-BD27EEC27F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fbdfde-3104-4524-abbb-ccd253ab6e71"/>
    <ds:schemaRef ds:uri="77384554-7bde-46c7-b2e2-e7407604d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120872-76C9-4763-92C0-144A4E1D309C}">
  <ds:schemaRefs>
    <ds:schemaRef ds:uri="http://purl.org/dc/terms/"/>
    <ds:schemaRef ds:uri="5d7d7aa7-307a-4740-bf8f-0642b24d163b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6edf9bb-a5f5-4a5d-82e7-9bb863b6240a"/>
    <ds:schemaRef ds:uri="http://schemas.microsoft.com/office/2006/metadata/properties"/>
    <ds:schemaRef ds:uri="http://purl.org/dc/dcmitype/"/>
    <ds:schemaRef ds:uri="38fbdfde-3104-4524-abbb-ccd253ab6e71"/>
    <ds:schemaRef ds:uri="77384554-7bde-46c7-b2e2-e7407604d5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264</TotalTime>
  <Words>130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PersonifyHealth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Marina Ilickovic</cp:lastModifiedBy>
  <cp:revision>28</cp:revision>
  <dcterms:created xsi:type="dcterms:W3CDTF">2022-06-06T14:22:01Z</dcterms:created>
  <dcterms:modified xsi:type="dcterms:W3CDTF">2024-09-24T17:43:12Z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2022-06-06T00:00:00Z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2022-06-06T00:00:00Z</vt:filetime>
  </property>
  <property fmtid="{D5CDD505-2E9C-101B-9397-08002B2CF9AE}" pid="5" name="ContentTypeId">
    <vt:lpwstr>0x010100B320C4EBCAEBA5409CEFA22061C11D28</vt:lpwstr>
  </property>
  <property fmtid="{D5CDD505-2E9C-101B-9397-08002B2CF9AE}" pid="6" name="MediaServiceImageTags">
    <vt:lpwstr/>
  </property>
  <property fmtid="{D5CDD505-2E9C-101B-9397-08002B2CF9AE}" pid="7" name="MSIP_Label_8fd5d740-1f91-42f3-8bc2-c5b5cb8b58e6_Enabled">
    <vt:lpwstr>true</vt:lpwstr>
  </property>
  <property fmtid="{D5CDD505-2E9C-101B-9397-08002B2CF9AE}" pid="8" name="MSIP_Label_8fd5d740-1f91-42f3-8bc2-c5b5cb8b58e6_SetDate">
    <vt:lpwstr>2023-08-07T18:09:56Z</vt:lpwstr>
  </property>
  <property fmtid="{D5CDD505-2E9C-101B-9397-08002B2CF9AE}" pid="9" name="MSIP_Label_8fd5d740-1f91-42f3-8bc2-c5b5cb8b58e6_Method">
    <vt:lpwstr>Standard</vt:lpwstr>
  </property>
  <property fmtid="{D5CDD505-2E9C-101B-9397-08002B2CF9AE}" pid="10" name="MSIP_Label_8fd5d740-1f91-42f3-8bc2-c5b5cb8b58e6_Name">
    <vt:lpwstr>VP Confidential</vt:lpwstr>
  </property>
  <property fmtid="{D5CDD505-2E9C-101B-9397-08002B2CF9AE}" pid="11" name="MSIP_Label_8fd5d740-1f91-42f3-8bc2-c5b5cb8b58e6_SiteId">
    <vt:lpwstr>b123a16e-892b-4cf6-a55a-6f8c7606a035</vt:lpwstr>
  </property>
  <property fmtid="{D5CDD505-2E9C-101B-9397-08002B2CF9AE}" pid="12" name="MSIP_Label_8fd5d740-1f91-42f3-8bc2-c5b5cb8b58e6_ActionId">
    <vt:lpwstr>a963f506-7d8a-4718-a2b1-f852c1168c6d</vt:lpwstr>
  </property>
  <property fmtid="{D5CDD505-2E9C-101B-9397-08002B2CF9AE}" pid="13" name="MSIP_Label_8fd5d740-1f91-42f3-8bc2-c5b5cb8b58e6_ContentBits">
    <vt:lpwstr>2</vt:lpwstr>
  </property>
  <property fmtid="{D5CDD505-2E9C-101B-9397-08002B2CF9AE}" pid="14" name="ClassificationContentMarkingFooterLocations">
    <vt:lpwstr>Office Theme:5</vt:lpwstr>
  </property>
  <property fmtid="{D5CDD505-2E9C-101B-9397-08002B2CF9AE}" pid="15" name="ClassificationContentMarkingFooterText">
    <vt:lpwstr>VP Confidential</vt:lpwstr>
  </property>
</Properties>
</file>