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01" r:id="rId4"/>
  </p:sldMasterIdLst>
  <p:notesMasterIdLst>
    <p:notesMasterId r:id="rId6"/>
  </p:notesMasterIdLst>
  <p:sldIdLst>
    <p:sldId id="2147481659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re" id="{8374DFDA-FC57-FB41-AED1-33AB6B2F1FA4}">
          <p14:sldIdLst>
            <p14:sldId id="21474816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960" userDrawn="1">
          <p15:clr>
            <a:srgbClr val="A4A3A4"/>
          </p15:clr>
        </p15:guide>
        <p15:guide id="2" pos="3432" userDrawn="1">
          <p15:clr>
            <a:srgbClr val="A4A3A4"/>
          </p15:clr>
        </p15:guide>
        <p15:guide id="3" pos="2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5BB3D08-97A9-AC30-F638-BE9033AE3D7E}" name="Laura Walmsley" initials="LW" userId="S::laura.walmsley@virginpulse.com::5104fcdb-8b8f-4914-8f0e-5d3f1cbadf47" providerId="AD"/>
  <p188:author id="{11736327-4242-6ADB-507B-A58C0E4E716C}" name="Jose Corral" initials="JC" userId="S::jcorral_healthcomp.com#ext#@virginpulse.onmicrosoft.com::012e3f50-f381-40c0-a6c8-c0f58874994f" providerId="AD"/>
  <p188:author id="{A5AB9B2D-47C4-D4DE-BF04-0181F255AB69}" name="Kacey Rasmussen" initials="" userId="S::Kacey.Rasmussen@virginpulse.com::9649692f-b114-4013-988d-da017952596a" providerId="AD"/>
  <p188:author id="{D429E530-F5A2-A556-2C51-1A5D1EDCD640}" name="Tucker Gniewek" initials="TG" userId="S::tgniewek_healthcomp.com#ext#@virginpulse.onmicrosoft.com::73a8f7e3-156c-4a06-8c27-cb3a48f99f0c" providerId="AD"/>
  <p188:author id="{FC7DC43A-2704-0426-A050-AD3667B4E8C1}" name="Jeff Yoshimura" initials="JY" userId="S::jeff.yoshimura@virginpulse.com::c7531e5f-d344-4578-be8f-0c980ea3f55e" providerId="AD"/>
  <p188:author id="{4018463F-6E4E-4498-4E91-9262C61ACCCF}" name="Elena Bertrand" initials="EB" userId="S::elena.bertrand@virginpulse.com::5d6cb544-2449-40ea-8cc9-0ef2d5f597ef" providerId="AD"/>
  <p188:author id="{77E3BF4A-2C91-3AE8-EF79-B4F7FA02BAD9}" name="Justin Tran | HealthComp" initials="JT|H" userId="S::jtran@healthcomp.com::89547309-0f2a-47ee-b8c4-e7d69ff67087" providerId="AD"/>
  <p188:author id="{63731E50-CC31-0243-4E08-21DD5AC08A53}" name="Brian Strathdee" initials="BS" userId="S::brian.strathdee@virginpulse.com::61d41d5a-eb5e-43df-a72c-10cd2bc99c17" providerId="AD"/>
  <p188:author id="{6A506C5A-0075-18B1-4A77-D45F2E1BFD36}" name="Hali Dengenis" initials="HD" userId="S::hali.dengenis@virginpulse.com::11f7c2ad-cfef-4c30-92c5-7009761c74e1" providerId="AD"/>
  <p188:author id="{29518560-D6FD-0CCC-7F6F-598146F71C88}" name="Paige Lapen" initials="" userId="S::Paige.Lapen@virginpulse.com::83ce4868-3555-4e3a-b8eb-e8d1aa85c091" providerId="AD"/>
  <p188:author id="{7CD56D6D-42C1-EE6D-05AE-09D272AD6984}" name="Paige Lapen" initials="PL" userId="S::paige.lapen@virginpulse.com::83ce4868-3555-4e3a-b8eb-e8d1aa85c091" providerId="AD"/>
  <p188:author id="{0557B176-6EC5-F11E-8189-94CBAB5AD3B3}" name="Erica Morgenstern" initials="" userId="S::Erica.Morgenstern@virginpulse.com::92b6b56d-893e-430e-bcfa-7888d1b5b8e5" providerId="AD"/>
  <p188:author id="{64300D87-48D1-8CE5-AB81-05FFDB55A7AE}" name="Chris Michalak" initials="CM" userId="S::Christopher.Michalak@virginpulse.com::85ff877b-67d5-4e43-937e-11ee18dbbd49" providerId="AD"/>
  <p188:author id="{CE0C949C-EE31-53B0-D372-74C2186ACF29}" name="Molly Bullington" initials="MB" userId="S::molly.bullington@virginpulse.com::dc19d543-5d06-4d16-aeaf-a668b36eef9b" providerId="AD"/>
  <p188:author id="{68CE9CA8-AB5C-D736-DFC8-9B67E7049308}" name="Elena Bertrand" initials="" userId="S::Elena.Bertrand@virginpulse.com::5d6cb544-2449-40ea-8cc9-0ef2d5f597ef" providerId="AD"/>
  <p188:author id="{E1DA69A9-90F4-E620-7096-B760D7009BA5}" name="Ali Gruber" initials="AG" userId="S::allison.gruber@virginpulse.com::be002ce1-cf15-4496-91b0-3bdcec150372" providerId="AD"/>
  <p188:author id="{261AF1AD-675E-8C6D-3CAF-7FA6FC98D819}" name="Divya Errabelli" initials="DE" userId="S::divya.errabelli@virginpulse.com::c306d0d6-858e-4611-9a99-95c79966fcbf" providerId="AD"/>
  <p188:author id="{8F9331BB-27F7-255E-75C0-D861ABD052BB}" name="Sharleen Spangler" initials="SS" userId="S::sharleen.spangler@virginpulse.com::5bbc46f5-7973-4dec-b57c-34924e9af1e3" providerId="AD"/>
  <p188:author id="{449005BD-82A0-E5CB-CEED-AF2345B9E08A}" name="Brian Strathdee" initials="" userId="S::Brian.Strathdee@virginpulse.com::61d41d5a-eb5e-43df-a72c-10cd2bc99c17" providerId="AD"/>
  <p188:author id="{2E4DE8C4-2096-5FF6-5AB7-C6E2ECD75149}" name="Sharleen Spangler" initials="SS" userId="S::Sharleen.Spangler@virginpulse.com::5bbc46f5-7973-4dec-b57c-34924e9af1e3" providerId="AD"/>
  <p188:author id="{142939C8-0C33-99D0-50B5-FD322D65E1BD}" name="Justin Tran" initials="JT" userId="S::jtran_healthcomp.com#ext#@virginpulse.onmicrosoft.com::182a025a-8add-4bb8-928d-93b4e1510d03" providerId="AD"/>
  <p188:author id="{721F75FB-6FE2-F925-8EE7-70E9F790C4CF}" name="Shelly Kelsey" initials="SK" userId="S::skelsey_healthcomp.com#ext#@virginpulse.onmicrosoft.com::5d0edf74-13ca-44b8-86c1-98a9aaff8c7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43"/>
    <a:srgbClr val="7FD8B8"/>
    <a:srgbClr val="ED5500"/>
    <a:srgbClr val="2A2A2A"/>
    <a:srgbClr val="F4F1E7"/>
    <a:srgbClr val="ECECEC"/>
    <a:srgbClr val="E0DDD2"/>
    <a:srgbClr val="DAFAFC"/>
    <a:srgbClr val="C5EAE1"/>
    <a:srgbClr val="DCF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374B39-A1BF-1749-AC84-31C3207F2DB3}" v="1" dt="2024-06-05T15:25:44.0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90"/>
    <p:restoredTop sz="94653"/>
  </p:normalViewPr>
  <p:slideViewPr>
    <p:cSldViewPr snapToGrid="0">
      <p:cViewPr>
        <p:scale>
          <a:sx n="98" d="100"/>
          <a:sy n="98" d="100"/>
        </p:scale>
        <p:origin x="3952" y="624"/>
      </p:cViewPr>
      <p:guideLst>
        <p:guide orient="horz" pos="3960"/>
        <p:guide pos="3432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744105-7BF8-E141-940A-8B4A7A77671A}" type="datetimeFigureOut">
              <a:rPr lang="en-US" smtClean="0"/>
              <a:t>9/5/24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6197AB-48A1-004D-BE83-6293C55B2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94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197AB-48A1-004D-BE83-6293C55B28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770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0969119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20D8EAD-15A5-F398-CA48-94F34923B7A7}"/>
              </a:ext>
            </a:extLst>
          </p:cNvPr>
          <p:cNvSpPr/>
          <p:nvPr/>
        </p:nvSpPr>
        <p:spPr>
          <a:xfrm>
            <a:off x="-3489859" y="-4460020"/>
            <a:ext cx="15982339" cy="44253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87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065262-BAFD-D60E-B7CD-4FBBCED35FF1}"/>
              </a:ext>
            </a:extLst>
          </p:cNvPr>
          <p:cNvSpPr/>
          <p:nvPr/>
        </p:nvSpPr>
        <p:spPr>
          <a:xfrm rot="16200000">
            <a:off x="1994357" y="3585376"/>
            <a:ext cx="15997140" cy="4421242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87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9C8E06F-AB5D-B4CD-AE80-D07E38163E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57" t="-39365" r="-5785" b="7143"/>
          <a:stretch/>
        </p:blipFill>
        <p:spPr>
          <a:xfrm>
            <a:off x="799329" y="-3849474"/>
            <a:ext cx="9094181" cy="8177570"/>
          </a:xfrm>
          <a:prstGeom prst="ellipse">
            <a:avLst/>
          </a:prstGeom>
          <a:noFill/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E69F67B-ABAF-E32E-ACCC-343C226C8D9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4186846" y="-5894991"/>
            <a:ext cx="21309786" cy="5894990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52B6EF-C362-7B92-7BB9-61CF13F9C6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rot="16200000">
            <a:off x="74907" y="4759902"/>
            <a:ext cx="21309786" cy="5894990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DB956A-F3B9-5FAE-B0BA-C8D8B6329D2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-4581859" y="10058900"/>
            <a:ext cx="21309786" cy="5894990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bg object 16">
            <a:extLst>
              <a:ext uri="{FF2B5EF4-FFF2-40B4-BE49-F238E27FC236}">
                <a16:creationId xmlns:a16="http://schemas.microsoft.com/office/drawing/2014/main" id="{A55ABA31-701A-9595-A94A-A7A592C69F81}"/>
              </a:ext>
            </a:extLst>
          </p:cNvPr>
          <p:cNvSpPr/>
          <p:nvPr userDrawn="1"/>
        </p:nvSpPr>
        <p:spPr>
          <a:xfrm>
            <a:off x="5163122" y="8839701"/>
            <a:ext cx="2609850" cy="1219200"/>
          </a:xfrm>
          <a:custGeom>
            <a:avLst/>
            <a:gdLst/>
            <a:ahLst/>
            <a:cxnLst/>
            <a:rect l="l" t="t" r="r" b="b"/>
            <a:pathLst>
              <a:path w="2609850" h="1219200">
                <a:moveTo>
                  <a:pt x="1823682" y="0"/>
                </a:moveTo>
                <a:lnTo>
                  <a:pt x="1768566" y="452"/>
                </a:lnTo>
                <a:lnTo>
                  <a:pt x="1714138" y="1810"/>
                </a:lnTo>
                <a:lnTo>
                  <a:pt x="1660401" y="4069"/>
                </a:lnTo>
                <a:lnTo>
                  <a:pt x="1607365" y="7227"/>
                </a:lnTo>
                <a:lnTo>
                  <a:pt x="1555034" y="11282"/>
                </a:lnTo>
                <a:lnTo>
                  <a:pt x="1503415" y="16232"/>
                </a:lnTo>
                <a:lnTo>
                  <a:pt x="1452516" y="22073"/>
                </a:lnTo>
                <a:lnTo>
                  <a:pt x="1402342" y="28804"/>
                </a:lnTo>
                <a:lnTo>
                  <a:pt x="1352900" y="36422"/>
                </a:lnTo>
                <a:lnTo>
                  <a:pt x="1304196" y="44924"/>
                </a:lnTo>
                <a:lnTo>
                  <a:pt x="1256238" y="54308"/>
                </a:lnTo>
                <a:lnTo>
                  <a:pt x="1209031" y="64571"/>
                </a:lnTo>
                <a:lnTo>
                  <a:pt x="1162583" y="75711"/>
                </a:lnTo>
                <a:lnTo>
                  <a:pt x="1116899" y="87726"/>
                </a:lnTo>
                <a:lnTo>
                  <a:pt x="1071987" y="100612"/>
                </a:lnTo>
                <a:lnTo>
                  <a:pt x="1027852" y="114368"/>
                </a:lnTo>
                <a:lnTo>
                  <a:pt x="984502" y="128991"/>
                </a:lnTo>
                <a:lnTo>
                  <a:pt x="941943" y="144479"/>
                </a:lnTo>
                <a:lnTo>
                  <a:pt x="900181" y="160828"/>
                </a:lnTo>
                <a:lnTo>
                  <a:pt x="859223" y="178037"/>
                </a:lnTo>
                <a:lnTo>
                  <a:pt x="819076" y="196103"/>
                </a:lnTo>
                <a:lnTo>
                  <a:pt x="779746" y="215023"/>
                </a:lnTo>
                <a:lnTo>
                  <a:pt x="741239" y="234796"/>
                </a:lnTo>
                <a:lnTo>
                  <a:pt x="703563" y="255418"/>
                </a:lnTo>
                <a:lnTo>
                  <a:pt x="666723" y="276887"/>
                </a:lnTo>
                <a:lnTo>
                  <a:pt x="630727" y="299201"/>
                </a:lnTo>
                <a:lnTo>
                  <a:pt x="595580" y="322356"/>
                </a:lnTo>
                <a:lnTo>
                  <a:pt x="561290" y="346352"/>
                </a:lnTo>
                <a:lnTo>
                  <a:pt x="527863" y="371184"/>
                </a:lnTo>
                <a:lnTo>
                  <a:pt x="495305" y="396851"/>
                </a:lnTo>
                <a:lnTo>
                  <a:pt x="463623" y="423350"/>
                </a:lnTo>
                <a:lnTo>
                  <a:pt x="432824" y="450679"/>
                </a:lnTo>
                <a:lnTo>
                  <a:pt x="402914" y="478835"/>
                </a:lnTo>
                <a:lnTo>
                  <a:pt x="373899" y="507816"/>
                </a:lnTo>
                <a:lnTo>
                  <a:pt x="345786" y="537618"/>
                </a:lnTo>
                <a:lnTo>
                  <a:pt x="318583" y="568241"/>
                </a:lnTo>
                <a:lnTo>
                  <a:pt x="292294" y="599681"/>
                </a:lnTo>
                <a:lnTo>
                  <a:pt x="266927" y="631935"/>
                </a:lnTo>
                <a:lnTo>
                  <a:pt x="242489" y="665001"/>
                </a:lnTo>
                <a:lnTo>
                  <a:pt x="218985" y="698878"/>
                </a:lnTo>
                <a:lnTo>
                  <a:pt x="196423" y="733561"/>
                </a:lnTo>
                <a:lnTo>
                  <a:pt x="174809" y="769049"/>
                </a:lnTo>
                <a:lnTo>
                  <a:pt x="154149" y="805340"/>
                </a:lnTo>
                <a:lnTo>
                  <a:pt x="134450" y="842430"/>
                </a:lnTo>
                <a:lnTo>
                  <a:pt x="115719" y="880318"/>
                </a:lnTo>
                <a:lnTo>
                  <a:pt x="97962" y="919000"/>
                </a:lnTo>
                <a:lnTo>
                  <a:pt x="81185" y="958475"/>
                </a:lnTo>
                <a:lnTo>
                  <a:pt x="65396" y="998739"/>
                </a:lnTo>
                <a:lnTo>
                  <a:pt x="50601" y="1039791"/>
                </a:lnTo>
                <a:lnTo>
                  <a:pt x="36806" y="1081628"/>
                </a:lnTo>
                <a:lnTo>
                  <a:pt x="24018" y="1124247"/>
                </a:lnTo>
                <a:lnTo>
                  <a:pt x="12243" y="1167646"/>
                </a:lnTo>
                <a:lnTo>
                  <a:pt x="1488" y="1211822"/>
                </a:lnTo>
                <a:lnTo>
                  <a:pt x="0" y="1218698"/>
                </a:lnTo>
                <a:lnTo>
                  <a:pt x="2609277" y="1218698"/>
                </a:lnTo>
                <a:lnTo>
                  <a:pt x="2609277" y="111501"/>
                </a:lnTo>
                <a:lnTo>
                  <a:pt x="2574427" y="100612"/>
                </a:lnTo>
                <a:lnTo>
                  <a:pt x="2529620" y="87726"/>
                </a:lnTo>
                <a:lnTo>
                  <a:pt x="2484037" y="75711"/>
                </a:lnTo>
                <a:lnTo>
                  <a:pt x="2437686" y="64571"/>
                </a:lnTo>
                <a:lnTo>
                  <a:pt x="2390572" y="54308"/>
                </a:lnTo>
                <a:lnTo>
                  <a:pt x="2342701" y="44924"/>
                </a:lnTo>
                <a:lnTo>
                  <a:pt x="2294079" y="36422"/>
                </a:lnTo>
                <a:lnTo>
                  <a:pt x="2244712" y="28804"/>
                </a:lnTo>
                <a:lnTo>
                  <a:pt x="2194606" y="22073"/>
                </a:lnTo>
                <a:lnTo>
                  <a:pt x="2143767" y="16232"/>
                </a:lnTo>
                <a:lnTo>
                  <a:pt x="2092202" y="11282"/>
                </a:lnTo>
                <a:lnTo>
                  <a:pt x="2039915" y="7227"/>
                </a:lnTo>
                <a:lnTo>
                  <a:pt x="1986914" y="4069"/>
                </a:lnTo>
                <a:lnTo>
                  <a:pt x="1933204" y="1810"/>
                </a:lnTo>
                <a:lnTo>
                  <a:pt x="1878791" y="452"/>
                </a:lnTo>
                <a:lnTo>
                  <a:pt x="1823682" y="0"/>
                </a:lnTo>
                <a:close/>
              </a:path>
            </a:pathLst>
          </a:custGeom>
          <a:solidFill>
            <a:srgbClr val="FFCA1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4736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8" r:id="rId1"/>
  </p:sldLayoutIdLst>
  <p:hf hdr="0" ftr="0" dt="0"/>
  <p:txStyles>
    <p:titleStyle>
      <a:lvl1pPr algn="l" defTabSz="582930" rtl="0" eaLnBrk="1" latinLnBrk="0" hangingPunct="1">
        <a:lnSpc>
          <a:spcPts val="2486"/>
        </a:lnSpc>
        <a:spcBef>
          <a:spcPct val="0"/>
        </a:spcBef>
        <a:buNone/>
        <a:defRPr sz="2040" b="0" i="0" kern="1200">
          <a:solidFill>
            <a:schemeClr val="accent2"/>
          </a:solidFill>
          <a:latin typeface="Fira Sans Medium" panose="020B0503050000020004" pitchFamily="34" charset="0"/>
          <a:ea typeface="+mj-ea"/>
          <a:cs typeface="+mj-cs"/>
        </a:defRPr>
      </a:lvl1pPr>
    </p:titleStyle>
    <p:bodyStyle>
      <a:lvl1pPr marL="0" indent="0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None/>
        <a:defRPr sz="893" kern="1200">
          <a:solidFill>
            <a:schemeClr val="tx2"/>
          </a:solidFill>
          <a:latin typeface="+mn-lt"/>
          <a:ea typeface="+mn-ea"/>
          <a:cs typeface="+mn-cs"/>
        </a:defRPr>
      </a:lvl1pPr>
      <a:lvl2pPr marL="291465" indent="0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None/>
        <a:defRPr sz="765" kern="1200">
          <a:solidFill>
            <a:schemeClr val="tx2"/>
          </a:solidFill>
          <a:latin typeface="+mn-lt"/>
          <a:ea typeface="+mn-ea"/>
          <a:cs typeface="+mn-cs"/>
        </a:defRPr>
      </a:lvl2pPr>
      <a:lvl3pPr marL="582930" indent="0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None/>
        <a:defRPr sz="765" kern="1200">
          <a:solidFill>
            <a:schemeClr val="tx2"/>
          </a:solidFill>
          <a:latin typeface="+mn-lt"/>
          <a:ea typeface="+mn-ea"/>
          <a:cs typeface="+mn-cs"/>
        </a:defRPr>
      </a:lvl3pPr>
      <a:lvl4pPr marL="874395" indent="0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None/>
        <a:defRPr sz="765" kern="1200">
          <a:solidFill>
            <a:schemeClr val="tx2"/>
          </a:solidFill>
          <a:latin typeface="+mn-lt"/>
          <a:ea typeface="+mn-ea"/>
          <a:cs typeface="+mn-cs"/>
        </a:defRPr>
      </a:lvl4pPr>
      <a:lvl5pPr marL="1165860" indent="0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None/>
        <a:defRPr sz="765" kern="1200">
          <a:solidFill>
            <a:schemeClr val="tx2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>
            <a:extLst>
              <a:ext uri="{FF2B5EF4-FFF2-40B4-BE49-F238E27FC236}">
                <a16:creationId xmlns:a16="http://schemas.microsoft.com/office/drawing/2014/main" id="{DAC6810B-E8DC-AEDD-D785-69CA0FEA5497}"/>
              </a:ext>
            </a:extLst>
          </p:cNvPr>
          <p:cNvSpPr txBox="1">
            <a:spLocks/>
          </p:cNvSpPr>
          <p:nvPr/>
        </p:nvSpPr>
        <p:spPr>
          <a:xfrm>
            <a:off x="456649" y="5029200"/>
            <a:ext cx="4572551" cy="5694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 defTabSz="77724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9000" b="1" i="0" kern="1200">
                <a:solidFill>
                  <a:srgbClr val="003C43"/>
                </a:solidFill>
                <a:latin typeface="Fira Sans SemiBold" panose="020B0503050000020004" pitchFamily="34" charset="0"/>
                <a:ea typeface="+mj-ea"/>
                <a:cs typeface="+mj-cs"/>
              </a:defRPr>
            </a:lvl1pPr>
          </a:lstStyle>
          <a:p>
            <a:pPr>
              <a:lnSpc>
                <a:spcPts val="4600"/>
              </a:lnSpc>
            </a:pPr>
            <a:r>
              <a:rPr lang="en-US" sz="3600" b="0" dirty="0">
                <a:solidFill>
                  <a:srgbClr val="003C44"/>
                </a:solidFill>
                <a:effectLst/>
                <a:latin typeface="Franklin Gothic Medium Cond" panose="020B0606030402020204" pitchFamily="34" charset="0"/>
              </a:rPr>
              <a:t>A recipe for success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B3E9872-CFCF-6E5E-DC93-C36D0AFD4203}"/>
              </a:ext>
            </a:extLst>
          </p:cNvPr>
          <p:cNvSpPr/>
          <p:nvPr/>
        </p:nvSpPr>
        <p:spPr>
          <a:xfrm>
            <a:off x="528173" y="2151480"/>
            <a:ext cx="1712674" cy="1898006"/>
          </a:xfrm>
          <a:custGeom>
            <a:avLst/>
            <a:gdLst>
              <a:gd name="connsiteX0" fmla="*/ 0 w 2259106"/>
              <a:gd name="connsiteY0" fmla="*/ 1385047 h 2770094"/>
              <a:gd name="connsiteX1" fmla="*/ 1129553 w 2259106"/>
              <a:gd name="connsiteY1" fmla="*/ 0 h 2770094"/>
              <a:gd name="connsiteX2" fmla="*/ 2259106 w 2259106"/>
              <a:gd name="connsiteY2" fmla="*/ 1385047 h 2770094"/>
              <a:gd name="connsiteX3" fmla="*/ 1129553 w 2259106"/>
              <a:gd name="connsiteY3" fmla="*/ 2770094 h 2770094"/>
              <a:gd name="connsiteX4" fmla="*/ 0 w 2259106"/>
              <a:gd name="connsiteY4" fmla="*/ 1385047 h 2770094"/>
              <a:gd name="connsiteX0" fmla="*/ 0 w 2259106"/>
              <a:gd name="connsiteY0" fmla="*/ 1385145 h 2770192"/>
              <a:gd name="connsiteX1" fmla="*/ 1129553 w 2259106"/>
              <a:gd name="connsiteY1" fmla="*/ 98 h 2770192"/>
              <a:gd name="connsiteX2" fmla="*/ 2259106 w 2259106"/>
              <a:gd name="connsiteY2" fmla="*/ 1385145 h 2770192"/>
              <a:gd name="connsiteX3" fmla="*/ 1129553 w 2259106"/>
              <a:gd name="connsiteY3" fmla="*/ 2770192 h 2770192"/>
              <a:gd name="connsiteX4" fmla="*/ 0 w 2259106"/>
              <a:gd name="connsiteY4" fmla="*/ 1385145 h 2770192"/>
              <a:gd name="connsiteX0" fmla="*/ 0 w 2259106"/>
              <a:gd name="connsiteY0" fmla="*/ 1385145 h 2770290"/>
              <a:gd name="connsiteX1" fmla="*/ 1129553 w 2259106"/>
              <a:gd name="connsiteY1" fmla="*/ 98 h 2770290"/>
              <a:gd name="connsiteX2" fmla="*/ 2259106 w 2259106"/>
              <a:gd name="connsiteY2" fmla="*/ 1385145 h 2770290"/>
              <a:gd name="connsiteX3" fmla="*/ 1129553 w 2259106"/>
              <a:gd name="connsiteY3" fmla="*/ 2770192 h 2770290"/>
              <a:gd name="connsiteX4" fmla="*/ 0 w 2259106"/>
              <a:gd name="connsiteY4" fmla="*/ 1385145 h 2770290"/>
              <a:gd name="connsiteX0" fmla="*/ 0 w 2259106"/>
              <a:gd name="connsiteY0" fmla="*/ 1385145 h 2770290"/>
              <a:gd name="connsiteX1" fmla="*/ 1129553 w 2259106"/>
              <a:gd name="connsiteY1" fmla="*/ 98 h 2770290"/>
              <a:gd name="connsiteX2" fmla="*/ 2259106 w 2259106"/>
              <a:gd name="connsiteY2" fmla="*/ 1385145 h 2770290"/>
              <a:gd name="connsiteX3" fmla="*/ 1129553 w 2259106"/>
              <a:gd name="connsiteY3" fmla="*/ 2770192 h 2770290"/>
              <a:gd name="connsiteX4" fmla="*/ 0 w 2259106"/>
              <a:gd name="connsiteY4" fmla="*/ 1385145 h 2770290"/>
              <a:gd name="connsiteX0" fmla="*/ 0 w 2259106"/>
              <a:gd name="connsiteY0" fmla="*/ 1385047 h 2770192"/>
              <a:gd name="connsiteX1" fmla="*/ 1129553 w 2259106"/>
              <a:gd name="connsiteY1" fmla="*/ 0 h 2770192"/>
              <a:gd name="connsiteX2" fmla="*/ 2259106 w 2259106"/>
              <a:gd name="connsiteY2" fmla="*/ 1385047 h 2770192"/>
              <a:gd name="connsiteX3" fmla="*/ 1129553 w 2259106"/>
              <a:gd name="connsiteY3" fmla="*/ 2770094 h 2770192"/>
              <a:gd name="connsiteX4" fmla="*/ 0 w 2259106"/>
              <a:gd name="connsiteY4" fmla="*/ 1385047 h 2770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9106" h="2770192">
                <a:moveTo>
                  <a:pt x="0" y="1385047"/>
                </a:moveTo>
                <a:cubicBezTo>
                  <a:pt x="0" y="620107"/>
                  <a:pt x="277118" y="0"/>
                  <a:pt x="1129553" y="0"/>
                </a:cubicBezTo>
                <a:cubicBezTo>
                  <a:pt x="1981988" y="0"/>
                  <a:pt x="2259106" y="620107"/>
                  <a:pt x="2259106" y="1385047"/>
                </a:cubicBezTo>
                <a:cubicBezTo>
                  <a:pt x="2259106" y="2149987"/>
                  <a:pt x="2018564" y="2779238"/>
                  <a:pt x="1129553" y="2770094"/>
                </a:cubicBezTo>
                <a:cubicBezTo>
                  <a:pt x="240542" y="2760950"/>
                  <a:pt x="0" y="2149987"/>
                  <a:pt x="0" y="1385047"/>
                </a:cubicBezTo>
                <a:close/>
              </a:path>
            </a:pathLst>
          </a:custGeom>
          <a:solidFill>
            <a:srgbClr val="7FD8B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itle 4">
            <a:extLst>
              <a:ext uri="{FF2B5EF4-FFF2-40B4-BE49-F238E27FC236}">
                <a16:creationId xmlns:a16="http://schemas.microsoft.com/office/drawing/2014/main" id="{C21FD4FB-A3DA-C670-E089-A35A25C1A8DD}"/>
              </a:ext>
            </a:extLst>
          </p:cNvPr>
          <p:cNvSpPr txBox="1">
            <a:spLocks/>
          </p:cNvSpPr>
          <p:nvPr/>
        </p:nvSpPr>
        <p:spPr>
          <a:xfrm>
            <a:off x="528174" y="2511890"/>
            <a:ext cx="1712674" cy="10987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 defTabSz="77724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9000" b="1" i="0" kern="1200">
                <a:solidFill>
                  <a:srgbClr val="003C43"/>
                </a:solidFill>
                <a:latin typeface="Fira Sans SemiBold" panose="020B0503050000020004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ts val="2300"/>
              </a:lnSpc>
            </a:pPr>
            <a:r>
              <a:rPr lang="en-US" sz="1800" b="0" dirty="0">
                <a:latin typeface="Franklin Gothic Medium Cond" panose="020B0606030402020204" pitchFamily="34" charset="0"/>
              </a:rPr>
              <a:t>Earn </a:t>
            </a:r>
            <a:br>
              <a:rPr lang="en-US" sz="1800" b="0" dirty="0">
                <a:latin typeface="Franklin Gothic Medium Cond" panose="020B0606030402020204" pitchFamily="34" charset="0"/>
              </a:rPr>
            </a:br>
            <a:r>
              <a:rPr lang="en-US" sz="1800" b="0" dirty="0">
                <a:latin typeface="Franklin Gothic Medium Cond" panose="020B0606030402020204" pitchFamily="34" charset="0"/>
              </a:rPr>
              <a:t>[XXX] points when you select your nutrition profile.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D8CB3E76-62AA-ABA2-5798-F14CA9616A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72086" y="9242857"/>
            <a:ext cx="1343664" cy="335020"/>
          </a:xfrm>
          <a:prstGeom prst="rect">
            <a:avLst/>
          </a:prstGeom>
        </p:spPr>
      </p:pic>
      <p:sp>
        <p:nvSpPr>
          <p:cNvPr id="26" name="object 4">
            <a:extLst>
              <a:ext uri="{FF2B5EF4-FFF2-40B4-BE49-F238E27FC236}">
                <a16:creationId xmlns:a16="http://schemas.microsoft.com/office/drawing/2014/main" id="{9092683D-C6B9-D825-09B7-FB26F892FFA8}"/>
              </a:ext>
            </a:extLst>
          </p:cNvPr>
          <p:cNvSpPr txBox="1"/>
          <p:nvPr/>
        </p:nvSpPr>
        <p:spPr>
          <a:xfrm>
            <a:off x="445389" y="9594470"/>
            <a:ext cx="1142830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sz="700" spc="-1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Personify Health </a:t>
            </a:r>
            <a:r>
              <a:rPr sz="700" spc="-2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en-US" sz="700" spc="-2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sz="700" dirty="0">
              <a:solidFill>
                <a:srgbClr val="2A2A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4">
            <a:extLst>
              <a:ext uri="{FF2B5EF4-FFF2-40B4-BE49-F238E27FC236}">
                <a16:creationId xmlns:a16="http://schemas.microsoft.com/office/drawing/2014/main" id="{FF4F19E6-4A41-AAD8-1289-97A2001DAB67}"/>
              </a:ext>
            </a:extLst>
          </p:cNvPr>
          <p:cNvSpPr txBox="1"/>
          <p:nvPr/>
        </p:nvSpPr>
        <p:spPr>
          <a:xfrm>
            <a:off x="1581012" y="9594470"/>
            <a:ext cx="287270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en-US"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0824</a:t>
            </a:r>
            <a:endParaRPr sz="700" dirty="0">
              <a:solidFill>
                <a:srgbClr val="2A2A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ject 3">
            <a:extLst>
              <a:ext uri="{FF2B5EF4-FFF2-40B4-BE49-F238E27FC236}">
                <a16:creationId xmlns:a16="http://schemas.microsoft.com/office/drawing/2014/main" id="{AE400802-AAA5-EE8D-A99C-771978413208}"/>
              </a:ext>
            </a:extLst>
          </p:cNvPr>
          <p:cNvSpPr txBox="1"/>
          <p:nvPr/>
        </p:nvSpPr>
        <p:spPr>
          <a:xfrm>
            <a:off x="5437884" y="6283579"/>
            <a:ext cx="2106468" cy="10159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ts val="1620"/>
              </a:lnSpc>
            </a:pPr>
            <a:r>
              <a:rPr lang="en-US" sz="1700" dirty="0">
                <a:solidFill>
                  <a:srgbClr val="003C43"/>
                </a:solidFill>
                <a:effectLst/>
                <a:latin typeface="Franklin Gothic Medium Cond" panose="020B0606030402020204" pitchFamily="34" charset="0"/>
                <a:cs typeface="Arial" panose="020B0604020202020204" pitchFamily="34" charset="0"/>
              </a:rPr>
              <a:t>Learn more:</a:t>
            </a:r>
          </a:p>
          <a:p>
            <a:pPr>
              <a:lnSpc>
                <a:spcPts val="1620"/>
              </a:lnSpc>
            </a:pPr>
            <a:r>
              <a:rPr lang="en-US" sz="10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en-US" sz="10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 err="1">
                <a:solidFill>
                  <a:srgbClr val="ED55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app.personifyhealth.com</a:t>
            </a:r>
            <a:r>
              <a:rPr lang="en-US" sz="10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en-US" sz="10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go to the </a:t>
            </a:r>
            <a:r>
              <a:rPr lang="en-US" sz="10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000" b="1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ealth </a:t>
            </a:r>
            <a:r>
              <a:rPr lang="en-US" sz="10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tab and select </a:t>
            </a:r>
            <a:br>
              <a:rPr lang="en-US" sz="10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000" b="1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Nutrition Guide</a:t>
            </a:r>
            <a:r>
              <a:rPr lang="en-US" sz="10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or scan the </a:t>
            </a:r>
            <a:br>
              <a:rPr lang="en-US" sz="10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QR code to open in the app.</a:t>
            </a:r>
          </a:p>
        </p:txBody>
      </p:sp>
      <p:sp>
        <p:nvSpPr>
          <p:cNvPr id="30" name="object 9">
            <a:extLst>
              <a:ext uri="{FF2B5EF4-FFF2-40B4-BE49-F238E27FC236}">
                <a16:creationId xmlns:a16="http://schemas.microsoft.com/office/drawing/2014/main" id="{470BE1FF-5076-37F6-9A3C-A375BF797E48}"/>
              </a:ext>
            </a:extLst>
          </p:cNvPr>
          <p:cNvSpPr txBox="1"/>
          <p:nvPr/>
        </p:nvSpPr>
        <p:spPr>
          <a:xfrm>
            <a:off x="456649" y="5737742"/>
            <a:ext cx="4115351" cy="1647955"/>
          </a:xfrm>
          <a:prstGeom prst="rect">
            <a:avLst/>
          </a:prstGeom>
        </p:spPr>
        <p:txBody>
          <a:bodyPr vert="horz" wrap="square" lIns="0" tIns="15240" rIns="0" bIns="0" rtlCol="0">
            <a:noAutofit/>
          </a:bodyPr>
          <a:lstStyle/>
          <a:p>
            <a:pPr marL="12700">
              <a:lnSpc>
                <a:spcPct val="150000"/>
              </a:lnSpc>
              <a:spcBef>
                <a:spcPts val="120"/>
              </a:spcBef>
            </a:pPr>
            <a:r>
              <a:rPr lang="en-US" sz="2000" dirty="0">
                <a:solidFill>
                  <a:srgbClr val="003C43"/>
                </a:solidFill>
                <a:effectLst/>
                <a:latin typeface="Franklin Gothic Medium Cond" panose="020B0606030402020204" pitchFamily="34" charset="0"/>
                <a:cs typeface="Arial" panose="020B0604020202020204" pitchFamily="34" charset="0"/>
              </a:rPr>
              <a:t>There’s more than one way to eat healthier. </a:t>
            </a:r>
            <a:r>
              <a:rPr lang="en-US" sz="12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Nutrition Guide helps you make smart food choices </a:t>
            </a:r>
            <a:br>
              <a:rPr lang="en-US" sz="12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providing tips and recipes based on your food preferences. It’s everything you need to stay on track </a:t>
            </a:r>
            <a:br>
              <a:rPr lang="en-US" sz="12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your nutrition goals.</a:t>
            </a:r>
          </a:p>
        </p:txBody>
      </p:sp>
      <p:sp>
        <p:nvSpPr>
          <p:cNvPr id="4" name="object 8">
            <a:extLst>
              <a:ext uri="{FF2B5EF4-FFF2-40B4-BE49-F238E27FC236}">
                <a16:creationId xmlns:a16="http://schemas.microsoft.com/office/drawing/2014/main" id="{464922DB-D742-BC31-E159-DF101DDF5A96}"/>
              </a:ext>
            </a:extLst>
          </p:cNvPr>
          <p:cNvSpPr txBox="1"/>
          <p:nvPr/>
        </p:nvSpPr>
        <p:spPr>
          <a:xfrm>
            <a:off x="456649" y="9051743"/>
            <a:ext cx="1224043" cy="406646"/>
          </a:xfrm>
          <a:prstGeom prst="rect">
            <a:avLst/>
          </a:prstGeom>
          <a:solidFill>
            <a:srgbClr val="F4F1E7"/>
          </a:solidFill>
        </p:spPr>
        <p:txBody>
          <a:bodyPr vert="horz" wrap="square" lIns="0" tIns="0" rIns="0" bIns="0" rtlCol="0" anchor="ctr" anchorCtr="0">
            <a:noAutofit/>
          </a:bodyPr>
          <a:lstStyle/>
          <a:p>
            <a:pPr marL="7938" algn="ctr">
              <a:lnSpc>
                <a:spcPct val="100000"/>
              </a:lnSpc>
              <a:spcBef>
                <a:spcPts val="1250"/>
              </a:spcBef>
            </a:pPr>
            <a:r>
              <a:rPr sz="9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 </a:t>
            </a:r>
            <a:r>
              <a:rPr sz="900" spc="-2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qr code with a logo&#10;&#10;Description automatically generated">
            <a:extLst>
              <a:ext uri="{FF2B5EF4-FFF2-40B4-BE49-F238E27FC236}">
                <a16:creationId xmlns:a16="http://schemas.microsoft.com/office/drawing/2014/main" id="{F9C58ACB-3B42-B7AD-4D8C-D40A3DA299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3963" y="7432224"/>
            <a:ext cx="1019860" cy="1019860"/>
          </a:xfrm>
          <a:prstGeom prst="rect">
            <a:avLst/>
          </a:prstGeom>
        </p:spPr>
      </p:pic>
      <p:sp>
        <p:nvSpPr>
          <p:cNvPr id="8" name="Title 4">
            <a:extLst>
              <a:ext uri="{FF2B5EF4-FFF2-40B4-BE49-F238E27FC236}">
                <a16:creationId xmlns:a16="http://schemas.microsoft.com/office/drawing/2014/main" id="{7C33E7CB-EDFF-BC97-5C7D-1DC03A7FA4CA}"/>
              </a:ext>
            </a:extLst>
          </p:cNvPr>
          <p:cNvSpPr txBox="1">
            <a:spLocks/>
          </p:cNvSpPr>
          <p:nvPr/>
        </p:nvSpPr>
        <p:spPr>
          <a:xfrm>
            <a:off x="456649" y="4411362"/>
            <a:ext cx="4572551" cy="5694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 defTabSz="77724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9000" b="1" i="0" kern="1200">
                <a:solidFill>
                  <a:srgbClr val="003C43"/>
                </a:solidFill>
                <a:latin typeface="Fira Sans SemiBold" panose="020B0503050000020004" pitchFamily="34" charset="0"/>
                <a:ea typeface="+mj-ea"/>
                <a:cs typeface="+mj-cs"/>
              </a:defRPr>
            </a:lvl1pPr>
          </a:lstStyle>
          <a:p>
            <a:pPr>
              <a:lnSpc>
                <a:spcPts val="4600"/>
              </a:lnSpc>
            </a:pPr>
            <a:r>
              <a:rPr lang="en-US" sz="1600" b="0" dirty="0">
                <a:solidFill>
                  <a:srgbClr val="003C44"/>
                </a:solidFill>
                <a:effectLst/>
                <a:latin typeface="Franklin Gothic Medium Cond" panose="020B0606030402020204" pitchFamily="34" charset="0"/>
              </a:rPr>
              <a:t>NUTRITION GUIDE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A84D39-E855-49DF-39B2-E6FDEF90F336}"/>
              </a:ext>
            </a:extLst>
          </p:cNvPr>
          <p:cNvCxnSpPr>
            <a:cxnSpLocks/>
          </p:cNvCxnSpPr>
          <p:nvPr/>
        </p:nvCxnSpPr>
        <p:spPr>
          <a:xfrm>
            <a:off x="456649" y="4904603"/>
            <a:ext cx="1348229" cy="0"/>
          </a:xfrm>
          <a:prstGeom prst="line">
            <a:avLst/>
          </a:prstGeom>
          <a:ln w="12700">
            <a:solidFill>
              <a:srgbClr val="ED5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8131329"/>
      </p:ext>
    </p:extLst>
  </p:cSld>
  <p:clrMapOvr>
    <a:masterClrMapping/>
  </p:clrMapOvr>
</p:sld>
</file>

<file path=ppt/theme/theme1.xml><?xml version="1.0" encoding="utf-8"?>
<a:theme xmlns:a="http://schemas.openxmlformats.org/drawingml/2006/main" name="PersonifyHealth">
  <a:themeElements>
    <a:clrScheme name="Personify">
      <a:dk1>
        <a:srgbClr val="003C44"/>
      </a:dk1>
      <a:lt1>
        <a:srgbClr val="FEFFFF"/>
      </a:lt1>
      <a:dk2>
        <a:srgbClr val="2A2A2A"/>
      </a:dk2>
      <a:lt2>
        <a:srgbClr val="E7E7E7"/>
      </a:lt2>
      <a:accent1>
        <a:srgbClr val="FFCB12"/>
      </a:accent1>
      <a:accent2>
        <a:srgbClr val="003C44"/>
      </a:accent2>
      <a:accent3>
        <a:srgbClr val="7FD8B8"/>
      </a:accent3>
      <a:accent4>
        <a:srgbClr val="DAF9FB"/>
      </a:accent4>
      <a:accent5>
        <a:srgbClr val="ED5500"/>
      </a:accent5>
      <a:accent6>
        <a:srgbClr val="F3F0E6"/>
      </a:accent6>
      <a:hlink>
        <a:srgbClr val="ED5500"/>
      </a:hlink>
      <a:folHlink>
        <a:srgbClr val="ED5500"/>
      </a:folHlink>
    </a:clrScheme>
    <a:fontScheme name="Personify Health">
      <a:majorFont>
        <a:latin typeface="Fira Sans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Sunrise">
      <a:srgbClr val="FFCB12"/>
    </a:custClr>
    <a:custClr name="Sea">
      <a:srgbClr val="003C44"/>
    </a:custClr>
    <a:custClr name="Earth">
      <a:srgbClr val="228477"/>
    </a:custClr>
    <a:custClr name="Sunset">
      <a:srgbClr val="ED5500"/>
    </a:custClr>
    <a:custClr name="Sky">
      <a:srgbClr val="9BE5EA"/>
    </a:custClr>
    <a:custClr name="Sand">
      <a:srgbClr val="E0DDD2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50">
      <a:srgbClr val="FFE588"/>
    </a:custClr>
    <a:custClr name="BLANK">
      <a:srgbClr val="FFFFFF"/>
    </a:custClr>
    <a:custClr name="Earth 50">
      <a:srgbClr val="7FD8B8"/>
    </a:custClr>
    <a:custClr name="Sunset 50">
      <a:srgbClr val="FF9B63"/>
    </a:custClr>
    <a:custClr name="Sky 50">
      <a:srgbClr val="BAF3F7"/>
    </a:custClr>
    <a:custClr name="Sand 50">
      <a:srgbClr val="F3F0E7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20">
      <a:srgbClr val="FFF5D0"/>
    </a:custClr>
    <a:custClr name="BLANK">
      <a:srgbClr val="FFFFFF"/>
    </a:custClr>
    <a:custClr name="Earth 20">
      <a:srgbClr val="CFFEED"/>
    </a:custClr>
    <a:custClr name="Sunset 20">
      <a:srgbClr val="FFD4BC"/>
    </a:custClr>
    <a:custClr name="Sky 20">
      <a:srgbClr val="DAF9FB"/>
    </a:custClr>
    <a:custClr name="Sand 20">
      <a:srgbClr val="FCFAF4"/>
    </a:custClr>
  </a:custClrLst>
  <a:extLst>
    <a:ext uri="{05A4C25C-085E-4340-85A3-A5531E510DB2}">
      <thm15:themeFamily xmlns:thm15="http://schemas.microsoft.com/office/thememl/2012/main" name="PersonifyHealth" id="{CF20AFBC-0647-C74A-AED8-488B5CB8695F}" vid="{14C10019-60F5-CE41-BB69-6B0CEA33477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Sunrise">
      <a:srgbClr val="FFCB12"/>
    </a:custClr>
    <a:custClr name="Sea">
      <a:srgbClr val="003C44"/>
    </a:custClr>
    <a:custClr name="Earth">
      <a:srgbClr val="228477"/>
    </a:custClr>
    <a:custClr name="Sunset">
      <a:srgbClr val="ED5500"/>
    </a:custClr>
    <a:custClr name="Sky">
      <a:srgbClr val="9BE5EA"/>
    </a:custClr>
    <a:custClr name="Sand">
      <a:srgbClr val="E0DDD2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50">
      <a:srgbClr val="FFE588"/>
    </a:custClr>
    <a:custClr name="BLANK">
      <a:srgbClr val="FFFFFF"/>
    </a:custClr>
    <a:custClr name="Earth 50">
      <a:srgbClr val="7FD8B8"/>
    </a:custClr>
    <a:custClr name="Sunset 50">
      <a:srgbClr val="FF9B63"/>
    </a:custClr>
    <a:custClr name="Sky 50">
      <a:srgbClr val="BAF3F7"/>
    </a:custClr>
    <a:custClr name="Sand 50">
      <a:srgbClr val="F3F0E7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20">
      <a:srgbClr val="FFF5D0"/>
    </a:custClr>
    <a:custClr name="BLANK">
      <a:srgbClr val="FFFFFF"/>
    </a:custClr>
    <a:custClr name="Earth 20">
      <a:srgbClr val="CFFEED"/>
    </a:custClr>
    <a:custClr name="Sunset 20">
      <a:srgbClr val="FFD4BC"/>
    </a:custClr>
    <a:custClr name="Sky 20">
      <a:srgbClr val="DAF9FB"/>
    </a:custClr>
    <a:custClr name="Sand 20">
      <a:srgbClr val="FCFAF4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20C4EBCAEBA5409CEFA22061C11D28" ma:contentTypeVersion="20" ma:contentTypeDescription="Create a new document." ma:contentTypeScope="" ma:versionID="8d90fe69956802fe36174e05d37cfd9e">
  <xsd:schema xmlns:xsd="http://www.w3.org/2001/XMLSchema" xmlns:xs="http://www.w3.org/2001/XMLSchema" xmlns:p="http://schemas.microsoft.com/office/2006/metadata/properties" xmlns:ns2="38fbdfde-3104-4524-abbb-ccd253ab6e71" xmlns:ns3="77384554-7bde-46c7-b2e2-e7407604d544" targetNamespace="http://schemas.microsoft.com/office/2006/metadata/properties" ma:root="true" ma:fieldsID="794877519fdf77f0915bf397ca087c40" ns2:_="" ns3:_="">
    <xsd:import namespace="38fbdfde-3104-4524-abbb-ccd253ab6e71"/>
    <xsd:import namespace="77384554-7bde-46c7-b2e2-e7407604d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Location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Contentdescrip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fbdfde-3104-4524-abbb-ccd253ab6e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d26d971-53db-4df6-927c-b829f3111a5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Contentdescription" ma:index="25" nillable="true" ma:displayName="Description " ma:description="Types of content found in this folder" ma:format="Dropdown" ma:internalName="Contentdescription">
      <xsd:simpleType>
        <xsd:restriction base="dms:Note">
          <xsd:maxLength value="255"/>
        </xsd:restriction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384554-7bde-46c7-b2e2-e7407604d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e6f8e6b-5cf2-41b0-a682-515a8d74b85b}" ma:internalName="TaxCatchAll" ma:showField="CatchAllData" ma:web="77384554-7bde-46c7-b2e2-e7407604d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7384554-7bde-46c7-b2e2-e7407604d544">
      <UserInfo>
        <DisplayName>Tarik Omercehajic</DisplayName>
        <AccountId>1129</AccountId>
        <AccountType/>
      </UserInfo>
      <UserInfo>
        <DisplayName>Jeanette Green</DisplayName>
        <AccountId>315</AccountId>
        <AccountType/>
      </UserInfo>
      <UserInfo>
        <DisplayName>Joshlyn Willis</DisplayName>
        <AccountId>2648</AccountId>
        <AccountType/>
      </UserInfo>
      <UserInfo>
        <DisplayName>Timneat Ghebray</DisplayName>
        <AccountId>2390</AccountId>
        <AccountType/>
      </UserInfo>
      <UserInfo>
        <DisplayName>Canyel Johnson</DisplayName>
        <AccountId>1516</AccountId>
        <AccountType/>
      </UserInfo>
      <UserInfo>
        <DisplayName>Mengda Vue</DisplayName>
        <AccountId>1506</AccountId>
        <AccountType/>
      </UserInfo>
      <UserInfo>
        <DisplayName>Martha Diaz Medina</DisplayName>
        <AccountId>1296</AccountId>
        <AccountType/>
      </UserInfo>
    </SharedWithUsers>
    <lcf76f155ced4ddcb4097134ff3c332f xmlns="38fbdfde-3104-4524-abbb-ccd253ab6e71">
      <Terms xmlns="http://schemas.microsoft.com/office/infopath/2007/PartnerControls"/>
    </lcf76f155ced4ddcb4097134ff3c332f>
    <TaxCatchAll xmlns="77384554-7bde-46c7-b2e2-e7407604d544" xsi:nil="true"/>
    <Contentdescription xmlns="38fbdfde-3104-4524-abbb-ccd253ab6e7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9A4E08-DEAE-429F-925C-201FDD667C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fbdfde-3104-4524-abbb-ccd253ab6e71"/>
    <ds:schemaRef ds:uri="77384554-7bde-46c7-b2e2-e7407604d5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C8EE1F2-868D-4179-9AB3-A68E7E3E649C}">
  <ds:schemaRefs>
    <ds:schemaRef ds:uri="06edf9bb-a5f5-4a5d-82e7-9bb863b6240a"/>
    <ds:schemaRef ds:uri="http://purl.org/dc/elements/1.1/"/>
    <ds:schemaRef ds:uri="http://schemas.microsoft.com/office/infopath/2007/PartnerControls"/>
    <ds:schemaRef ds:uri="http://purl.org/dc/terms/"/>
    <ds:schemaRef ds:uri="5d7d7aa7-307a-4740-bf8f-0642b24d163b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www.w3.org/XML/1998/namespace"/>
    <ds:schemaRef ds:uri="77384554-7bde-46c7-b2e2-e7407604d544"/>
    <ds:schemaRef ds:uri="38fbdfde-3104-4524-abbb-ccd253ab6e71"/>
  </ds:schemaRefs>
</ds:datastoreItem>
</file>

<file path=customXml/itemProps3.xml><?xml version="1.0" encoding="utf-8"?>
<ds:datastoreItem xmlns:ds="http://schemas.openxmlformats.org/officeDocument/2006/customXml" ds:itemID="{52DE38F8-29D4-4420-AA89-0B35D4D377E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PersonifyHealth</Template>
  <TotalTime>198</TotalTime>
  <Words>107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Fira Sans Medium</vt:lpstr>
      <vt:lpstr>Franklin Gothic Medium Cond</vt:lpstr>
      <vt:lpstr>PersonifyHealth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Engage and Empower Health</dc:title>
  <dc:creator>Elena Bertrand</dc:creator>
  <cp:lastModifiedBy>Marina Ilickovic</cp:lastModifiedBy>
  <cp:revision>29</cp:revision>
  <dcterms:created xsi:type="dcterms:W3CDTF">2024-01-07T17:07:27Z</dcterms:created>
  <dcterms:modified xsi:type="dcterms:W3CDTF">2024-09-05T10:27:58Z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Theme:8</vt:lpwstr>
  </property>
  <property fmtid="{D5CDD505-2E9C-101B-9397-08002B2CF9AE}" pid="3" name="ClassificationContentMarkingFooterText">
    <vt:lpwstr>VP Confidential</vt:lpwstr>
  </property>
  <property fmtid="{D5CDD505-2E9C-101B-9397-08002B2CF9AE}" pid="4" name="ContentTypeId">
    <vt:lpwstr>0x010100B320C4EBCAEBA5409CEFA22061C11D28</vt:lpwstr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_activity">
    <vt:lpwstr>{"FileActivityType":"11","FileActivityTimeStamp":"2024-02-07T14:33:16.850Z","FileActivityUsersOnPage":[{"DisplayName":"Elena Bertrand","Id":"elena.bertrand@virginpulse.com"},{"DisplayName":"Sharleen Spangler","Id":"sharleen.spangler@virginpulse.com"}],"FileActivityNavigationId":null}</vt:lpwstr>
  </property>
  <property fmtid="{D5CDD505-2E9C-101B-9397-08002B2CF9AE}" pid="8" name="TriggerFlowInfo">
    <vt:lpwstr/>
  </property>
  <property fmtid="{D5CDD505-2E9C-101B-9397-08002B2CF9AE}" pid="9" name="MediaServiceImageTags">
    <vt:lpwstr/>
  </property>
  <property fmtid="{D5CDD505-2E9C-101B-9397-08002B2CF9AE}" pid="10" name="MSIP_Label_3b3e03e6-50a1-4d77-a45f-8008da574b6d_Enabled">
    <vt:lpwstr>true</vt:lpwstr>
  </property>
  <property fmtid="{D5CDD505-2E9C-101B-9397-08002B2CF9AE}" pid="11" name="MSIP_Label_3b3e03e6-50a1-4d77-a45f-8008da574b6d_SetDate">
    <vt:lpwstr>2024-03-12T21:46:50Z</vt:lpwstr>
  </property>
  <property fmtid="{D5CDD505-2E9C-101B-9397-08002B2CF9AE}" pid="12" name="MSIP_Label_3b3e03e6-50a1-4d77-a45f-8008da574b6d_Method">
    <vt:lpwstr>Privileged</vt:lpwstr>
  </property>
  <property fmtid="{D5CDD505-2E9C-101B-9397-08002B2CF9AE}" pid="13" name="MSIP_Label_3b3e03e6-50a1-4d77-a45f-8008da574b6d_Name">
    <vt:lpwstr>Public</vt:lpwstr>
  </property>
  <property fmtid="{D5CDD505-2E9C-101B-9397-08002B2CF9AE}" pid="14" name="MSIP_Label_3b3e03e6-50a1-4d77-a45f-8008da574b6d_SiteId">
    <vt:lpwstr>b123a16e-892b-4cf6-a55a-6f8c7606a035</vt:lpwstr>
  </property>
  <property fmtid="{D5CDD505-2E9C-101B-9397-08002B2CF9AE}" pid="15" name="MSIP_Label_3b3e03e6-50a1-4d77-a45f-8008da574b6d_ActionId">
    <vt:lpwstr>b0a15837-a8cf-42a2-acf5-56886cf54e19</vt:lpwstr>
  </property>
  <property fmtid="{D5CDD505-2E9C-101B-9397-08002B2CF9AE}" pid="16" name="MSIP_Label_3b3e03e6-50a1-4d77-a45f-8008da574b6d_ContentBits">
    <vt:lpwstr>0</vt:lpwstr>
  </property>
</Properties>
</file>