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4"/>
  </p:sldMasterIdLst>
  <p:notesMasterIdLst>
    <p:notesMasterId r:id="rId6"/>
  </p:notesMasterIdLst>
  <p:sldIdLst>
    <p:sldId id="256" r:id="rId5"/>
  </p:sldIdLst>
  <p:sldSz cx="7772400" cy="100584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44" userDrawn="1">
          <p15:clr>
            <a:srgbClr val="A4A3A4"/>
          </p15:clr>
        </p15:guide>
        <p15:guide id="2" pos="27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5500"/>
    <a:srgbClr val="2A2A2A"/>
    <a:srgbClr val="003C43"/>
    <a:srgbClr val="FFCB12"/>
    <a:srgbClr val="F3F0E7"/>
    <a:srgbClr val="003C44"/>
    <a:srgbClr val="228477"/>
    <a:srgbClr val="202277"/>
    <a:srgbClr val="ECECEC"/>
    <a:srgbClr val="5935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87"/>
    <p:restoredTop sz="94694"/>
  </p:normalViewPr>
  <p:slideViewPr>
    <p:cSldViewPr>
      <p:cViewPr varScale="1">
        <p:scale>
          <a:sx n="79" d="100"/>
          <a:sy n="79" d="100"/>
        </p:scale>
        <p:origin x="3760" y="184"/>
      </p:cViewPr>
      <p:guideLst>
        <p:guide orient="horz" pos="2544"/>
        <p:guide pos="27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9690D-9303-EF46-8BFA-DB3CA0FA571E}" type="datetimeFigureOut">
              <a:rPr lang="en-US" smtClean="0"/>
              <a:t>7/24/24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257300"/>
            <a:ext cx="262255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10FF42-BF84-6F45-B1BF-21309405D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624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0FF42-BF84-6F45-B1BF-21309405DE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493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48082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20D8EAD-15A5-F398-CA48-94F34923B7A7}"/>
              </a:ext>
            </a:extLst>
          </p:cNvPr>
          <p:cNvSpPr/>
          <p:nvPr/>
        </p:nvSpPr>
        <p:spPr>
          <a:xfrm>
            <a:off x="-3489859" y="-4460020"/>
            <a:ext cx="15982339" cy="44253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87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065262-BAFD-D60E-B7CD-4FBBCED35FF1}"/>
              </a:ext>
            </a:extLst>
          </p:cNvPr>
          <p:cNvSpPr/>
          <p:nvPr/>
        </p:nvSpPr>
        <p:spPr>
          <a:xfrm rot="16200000">
            <a:off x="1994357" y="3585376"/>
            <a:ext cx="15997140" cy="4421242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87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FC0B00F-1B49-5D09-8B1E-66ADA7C28B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340" r="6237" b="16055"/>
          <a:stretch/>
        </p:blipFill>
        <p:spPr>
          <a:xfrm>
            <a:off x="441240" y="457200"/>
            <a:ext cx="6873960" cy="3200400"/>
          </a:xfrm>
          <a:prstGeom prst="roundRect">
            <a:avLst>
              <a:gd name="adj" fmla="val 5514"/>
            </a:avLst>
          </a:prstGeom>
        </p:spPr>
      </p:pic>
    </p:spTree>
    <p:extLst>
      <p:ext uri="{BB962C8B-B14F-4D97-AF65-F5344CB8AC3E}">
        <p14:creationId xmlns:p14="http://schemas.microsoft.com/office/powerpoint/2010/main" val="3130711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582930" rtl="0" eaLnBrk="1" latinLnBrk="0" hangingPunct="1">
        <a:lnSpc>
          <a:spcPts val="2486"/>
        </a:lnSpc>
        <a:spcBef>
          <a:spcPct val="0"/>
        </a:spcBef>
        <a:buNone/>
        <a:defRPr sz="2040" b="0" i="0" kern="1200">
          <a:solidFill>
            <a:schemeClr val="accent2"/>
          </a:solidFill>
          <a:latin typeface="Fira Sans Medium" panose="020B0503050000020004" pitchFamily="34" charset="0"/>
          <a:ea typeface="+mj-ea"/>
          <a:cs typeface="+mj-cs"/>
        </a:defRPr>
      </a:lvl1pPr>
    </p:titleStyle>
    <p:bodyStyle>
      <a:lvl1pPr marL="0" indent="0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None/>
        <a:defRPr sz="893" kern="1200">
          <a:solidFill>
            <a:schemeClr val="tx2"/>
          </a:solidFill>
          <a:latin typeface="+mn-lt"/>
          <a:ea typeface="+mn-ea"/>
          <a:cs typeface="+mn-cs"/>
        </a:defRPr>
      </a:lvl1pPr>
      <a:lvl2pPr marL="291465" indent="0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None/>
        <a:defRPr sz="765" kern="1200">
          <a:solidFill>
            <a:schemeClr val="tx2"/>
          </a:solidFill>
          <a:latin typeface="+mn-lt"/>
          <a:ea typeface="+mn-ea"/>
          <a:cs typeface="+mn-cs"/>
        </a:defRPr>
      </a:lvl2pPr>
      <a:lvl3pPr marL="582930" indent="0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None/>
        <a:defRPr sz="765" kern="1200">
          <a:solidFill>
            <a:schemeClr val="tx2"/>
          </a:solidFill>
          <a:latin typeface="+mn-lt"/>
          <a:ea typeface="+mn-ea"/>
          <a:cs typeface="+mn-cs"/>
        </a:defRPr>
      </a:lvl3pPr>
      <a:lvl4pPr marL="874395" indent="0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None/>
        <a:defRPr sz="765" kern="1200">
          <a:solidFill>
            <a:schemeClr val="tx2"/>
          </a:solidFill>
          <a:latin typeface="+mn-lt"/>
          <a:ea typeface="+mn-ea"/>
          <a:cs typeface="+mn-cs"/>
        </a:defRPr>
      </a:lvl4pPr>
      <a:lvl5pPr marL="1165860" indent="0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None/>
        <a:defRPr sz="765" kern="1200">
          <a:solidFill>
            <a:schemeClr val="tx2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7201" y="4038600"/>
            <a:ext cx="4114800" cy="7200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l"/>
            <a:r>
              <a:rPr lang="en-US" sz="4600" kern="1200" dirty="0">
                <a:solidFill>
                  <a:srgbClr val="003C44"/>
                </a:solidFill>
                <a:latin typeface="Franklin Gothic Medium Cond" panose="020B0606030402020204" pitchFamily="34" charset="0"/>
                <a:ea typeface="+mj-ea"/>
                <a:cs typeface="+mj-cs"/>
              </a:rPr>
              <a:t>Your mind matters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72038" y="4967053"/>
            <a:ext cx="3844093" cy="3414947"/>
          </a:xfrm>
          <a:prstGeom prst="rect">
            <a:avLst/>
          </a:prstGeom>
        </p:spPr>
        <p:txBody>
          <a:bodyPr vert="horz" wrap="square" lIns="0" tIns="15240" rIns="0" bIns="0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One in five adults will experience a mental health issue this year. Having open conversations about mental health can help eliminate the stigma around it.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12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Your wellbeing program offers tools and resources 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help you manage stress and improve your overall wellbeing. [Your employer] also offers additional mental health resources through your EAP and other services. You can even earn points for participating. 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12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Visit </a:t>
            </a:r>
            <a:r>
              <a:rPr lang="en-US" sz="1200" b="1" dirty="0" err="1">
                <a:solidFill>
                  <a:srgbClr val="ED55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app.personifyhealth.com</a:t>
            </a:r>
            <a:r>
              <a:rPr lang="en-US" sz="1200" b="1" dirty="0">
                <a:solidFill>
                  <a:srgbClr val="ED55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see all of the resources available to you.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999377" y="6700010"/>
            <a:ext cx="2319827" cy="53521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algn="ctr">
              <a:lnSpc>
                <a:spcPct val="150000"/>
              </a:lnSpc>
            </a:pPr>
            <a:r>
              <a:rPr lang="en-US" sz="12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 the QR code</a:t>
            </a:r>
            <a:br>
              <a:rPr lang="en-US" sz="12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download the app.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44154346-29AC-711E-1967-0A38C95B2B48}"/>
              </a:ext>
            </a:extLst>
          </p:cNvPr>
          <p:cNvSpPr/>
          <p:nvPr/>
        </p:nvSpPr>
        <p:spPr>
          <a:xfrm>
            <a:off x="4980535" y="4045327"/>
            <a:ext cx="2319828" cy="1120178"/>
          </a:xfrm>
          <a:prstGeom prst="roundRect">
            <a:avLst>
              <a:gd name="adj" fmla="val 10814"/>
            </a:avLst>
          </a:prstGeom>
          <a:solidFill>
            <a:srgbClr val="FF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B1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5F6B96-AD4E-555F-56A8-2E66381FEFF2}"/>
              </a:ext>
            </a:extLst>
          </p:cNvPr>
          <p:cNvSpPr txBox="1"/>
          <p:nvPr/>
        </p:nvSpPr>
        <p:spPr>
          <a:xfrm>
            <a:off x="5094835" y="4342241"/>
            <a:ext cx="2091228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900" dirty="0">
                <a:solidFill>
                  <a:srgbClr val="003C43"/>
                </a:solidFill>
                <a:effectLst/>
                <a:latin typeface="Franklin Gothic Medium Cond" panose="020B0606030402020204" pitchFamily="34" charset="0"/>
                <a:cs typeface="Arial" panose="020B0604020202020204" pitchFamily="34" charset="0"/>
              </a:rPr>
              <a:t>May is Mental Health Awareness Month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F9B661FD-9016-AE39-6448-4D60CFC7C720}"/>
              </a:ext>
            </a:extLst>
          </p:cNvPr>
          <p:cNvSpPr/>
          <p:nvPr/>
        </p:nvSpPr>
        <p:spPr>
          <a:xfrm>
            <a:off x="4999378" y="5314042"/>
            <a:ext cx="2319826" cy="2329164"/>
          </a:xfrm>
          <a:prstGeom prst="roundRect">
            <a:avLst>
              <a:gd name="adj" fmla="val 5878"/>
            </a:avLst>
          </a:prstGeom>
          <a:noFill/>
          <a:ln>
            <a:solidFill>
              <a:srgbClr val="F3F0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F818519-21BE-1158-E8B8-5EEB95F1D6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43600" y="9127303"/>
            <a:ext cx="1289431" cy="321497"/>
          </a:xfrm>
          <a:prstGeom prst="rect">
            <a:avLst/>
          </a:prstGeom>
        </p:spPr>
      </p:pic>
      <p:sp>
        <p:nvSpPr>
          <p:cNvPr id="6" name="object 4">
            <a:extLst>
              <a:ext uri="{FF2B5EF4-FFF2-40B4-BE49-F238E27FC236}">
                <a16:creationId xmlns:a16="http://schemas.microsoft.com/office/drawing/2014/main" id="{1B3C15A6-927E-F98A-28BE-B72D91A236CA}"/>
              </a:ext>
            </a:extLst>
          </p:cNvPr>
          <p:cNvSpPr txBox="1"/>
          <p:nvPr/>
        </p:nvSpPr>
        <p:spPr>
          <a:xfrm>
            <a:off x="472037" y="9617317"/>
            <a:ext cx="1142830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sz="700" spc="-1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Personify Health </a:t>
            </a:r>
            <a:r>
              <a:rPr sz="700" spc="-2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en-US" sz="700" spc="-2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sz="700" dirty="0">
              <a:solidFill>
                <a:srgbClr val="2A2A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8">
            <a:extLst>
              <a:ext uri="{FF2B5EF4-FFF2-40B4-BE49-F238E27FC236}">
                <a16:creationId xmlns:a16="http://schemas.microsoft.com/office/drawing/2014/main" id="{DE9EA29D-CB42-D1DB-D1D1-3AEE5A511473}"/>
              </a:ext>
            </a:extLst>
          </p:cNvPr>
          <p:cNvSpPr txBox="1"/>
          <p:nvPr/>
        </p:nvSpPr>
        <p:spPr>
          <a:xfrm>
            <a:off x="457201" y="9075003"/>
            <a:ext cx="1224043" cy="383322"/>
          </a:xfrm>
          <a:prstGeom prst="rect">
            <a:avLst/>
          </a:prstGeom>
          <a:solidFill>
            <a:srgbClr val="F4F1E7"/>
          </a:solidFill>
        </p:spPr>
        <p:txBody>
          <a:bodyPr vert="horz" wrap="square" lIns="0" tIns="158750" rIns="0" bIns="0" rtlCol="0">
            <a:noAutofit/>
          </a:bodyPr>
          <a:lstStyle/>
          <a:p>
            <a:pPr marL="7938" algn="ctr">
              <a:lnSpc>
                <a:spcPct val="100000"/>
              </a:lnSpc>
              <a:spcBef>
                <a:spcPts val="1250"/>
              </a:spcBef>
            </a:pPr>
            <a:r>
              <a:rPr sz="9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Client </a:t>
            </a:r>
            <a:r>
              <a:rPr sz="900" spc="-2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5EF9BA24-C240-3924-7939-74ABFB6BC984}"/>
              </a:ext>
            </a:extLst>
          </p:cNvPr>
          <p:cNvSpPr txBox="1"/>
          <p:nvPr/>
        </p:nvSpPr>
        <p:spPr>
          <a:xfrm>
            <a:off x="1627368" y="9617317"/>
            <a:ext cx="304800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en-US"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0724</a:t>
            </a:r>
            <a:endParaRPr sz="700" dirty="0">
              <a:solidFill>
                <a:srgbClr val="2A2A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qr code with a logo&#10;&#10;Description automatically generated">
            <a:extLst>
              <a:ext uri="{FF2B5EF4-FFF2-40B4-BE49-F238E27FC236}">
                <a16:creationId xmlns:a16="http://schemas.microsoft.com/office/drawing/2014/main" id="{D6D211FD-FD14-6AD4-0F17-EAB84EE526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5765800"/>
            <a:ext cx="939800" cy="939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ersonifyHealth">
  <a:themeElements>
    <a:clrScheme name="Personify">
      <a:dk1>
        <a:srgbClr val="003C44"/>
      </a:dk1>
      <a:lt1>
        <a:srgbClr val="FEFFFF"/>
      </a:lt1>
      <a:dk2>
        <a:srgbClr val="2A2A2A"/>
      </a:dk2>
      <a:lt2>
        <a:srgbClr val="E7E7E7"/>
      </a:lt2>
      <a:accent1>
        <a:srgbClr val="FFCB12"/>
      </a:accent1>
      <a:accent2>
        <a:srgbClr val="003C44"/>
      </a:accent2>
      <a:accent3>
        <a:srgbClr val="7FD8B8"/>
      </a:accent3>
      <a:accent4>
        <a:srgbClr val="DAF9FB"/>
      </a:accent4>
      <a:accent5>
        <a:srgbClr val="ED5500"/>
      </a:accent5>
      <a:accent6>
        <a:srgbClr val="F3F0E6"/>
      </a:accent6>
      <a:hlink>
        <a:srgbClr val="ED5500"/>
      </a:hlink>
      <a:folHlink>
        <a:srgbClr val="ED5500"/>
      </a:folHlink>
    </a:clrScheme>
    <a:fontScheme name="Personify Health">
      <a:majorFont>
        <a:latin typeface="Fira Sans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Sunrise">
      <a:srgbClr val="FFCB12"/>
    </a:custClr>
    <a:custClr name="Sea">
      <a:srgbClr val="003C44"/>
    </a:custClr>
    <a:custClr name="Earth">
      <a:srgbClr val="228477"/>
    </a:custClr>
    <a:custClr name="Sunset">
      <a:srgbClr val="ED5500"/>
    </a:custClr>
    <a:custClr name="Sky">
      <a:srgbClr val="9BE5EA"/>
    </a:custClr>
    <a:custClr name="Sand">
      <a:srgbClr val="E0DDD2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Sunrise 50">
      <a:srgbClr val="FFE588"/>
    </a:custClr>
    <a:custClr name="BLANK">
      <a:srgbClr val="FFFFFF"/>
    </a:custClr>
    <a:custClr name="Earth 50">
      <a:srgbClr val="7FD8B8"/>
    </a:custClr>
    <a:custClr name="Sunset 50">
      <a:srgbClr val="FF9B63"/>
    </a:custClr>
    <a:custClr name="Sky 50">
      <a:srgbClr val="BAF3F7"/>
    </a:custClr>
    <a:custClr name="Sand 50">
      <a:srgbClr val="F3F0E7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Sunrise 20">
      <a:srgbClr val="FFF5D0"/>
    </a:custClr>
    <a:custClr name="BLANK">
      <a:srgbClr val="FFFFFF"/>
    </a:custClr>
    <a:custClr name="Earth 20">
      <a:srgbClr val="CFFEED"/>
    </a:custClr>
    <a:custClr name="Sunset 20">
      <a:srgbClr val="FFD4BC"/>
    </a:custClr>
    <a:custClr name="Sky 20">
      <a:srgbClr val="DAF9FB"/>
    </a:custClr>
    <a:custClr name="Sand 20">
      <a:srgbClr val="FCFAF4"/>
    </a:custClr>
  </a:custClrLst>
  <a:extLst>
    <a:ext uri="{05A4C25C-085E-4340-85A3-A5531E510DB2}">
      <thm15:themeFamily xmlns:thm15="http://schemas.microsoft.com/office/thememl/2012/main" name="PersonifyHealth" id="{CF20AFBC-0647-C74A-AED8-488B5CB8695F}" vid="{14C10019-60F5-CE41-BB69-6B0CEA33477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8fbdfde-3104-4524-abbb-ccd253ab6e71">
      <Terms xmlns="http://schemas.microsoft.com/office/infopath/2007/PartnerControls"/>
    </lcf76f155ced4ddcb4097134ff3c332f>
    <TaxCatchAll xmlns="77384554-7bde-46c7-b2e2-e7407604d544" xsi:nil="true"/>
    <Contentdescription xmlns="38fbdfde-3104-4524-abbb-ccd253ab6e7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20C4EBCAEBA5409CEFA22061C11D28" ma:contentTypeVersion="20" ma:contentTypeDescription="Create a new document." ma:contentTypeScope="" ma:versionID="8d90fe69956802fe36174e05d37cfd9e">
  <xsd:schema xmlns:xsd="http://www.w3.org/2001/XMLSchema" xmlns:xs="http://www.w3.org/2001/XMLSchema" xmlns:p="http://schemas.microsoft.com/office/2006/metadata/properties" xmlns:ns2="38fbdfde-3104-4524-abbb-ccd253ab6e71" xmlns:ns3="77384554-7bde-46c7-b2e2-e7407604d544" targetNamespace="http://schemas.microsoft.com/office/2006/metadata/properties" ma:root="true" ma:fieldsID="794877519fdf77f0915bf397ca087c40" ns2:_="" ns3:_="">
    <xsd:import namespace="38fbdfde-3104-4524-abbb-ccd253ab6e71"/>
    <xsd:import namespace="77384554-7bde-46c7-b2e2-e7407604d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Location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Contentdescrip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fbdfde-3104-4524-abbb-ccd253ab6e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d26d971-53db-4df6-927c-b829f3111a5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Contentdescription" ma:index="25" nillable="true" ma:displayName="Description " ma:description="Types of content found in this folder" ma:format="Dropdown" ma:internalName="Contentdescription">
      <xsd:simpleType>
        <xsd:restriction base="dms:Note">
          <xsd:maxLength value="255"/>
        </xsd:restriction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384554-7bde-46c7-b2e2-e7407604d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e6f8e6b-5cf2-41b0-a682-515a8d74b85b}" ma:internalName="TaxCatchAll" ma:showField="CatchAllData" ma:web="77384554-7bde-46c7-b2e2-e7407604d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120872-76C9-4763-92C0-144A4E1D309C}">
  <ds:schemaRefs>
    <ds:schemaRef ds:uri="http://purl.org/dc/terms/"/>
    <ds:schemaRef ds:uri="5d7d7aa7-307a-4740-bf8f-0642b24d163b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06edf9bb-a5f5-4a5d-82e7-9bb863b6240a"/>
    <ds:schemaRef ds:uri="http://schemas.microsoft.com/office/2006/metadata/properties"/>
    <ds:schemaRef ds:uri="http://purl.org/dc/dcmitype/"/>
    <ds:schemaRef ds:uri="38fbdfde-3104-4524-abbb-ccd253ab6e71"/>
    <ds:schemaRef ds:uri="77384554-7bde-46c7-b2e2-e7407604d544"/>
  </ds:schemaRefs>
</ds:datastoreItem>
</file>

<file path=customXml/itemProps2.xml><?xml version="1.0" encoding="utf-8"?>
<ds:datastoreItem xmlns:ds="http://schemas.openxmlformats.org/officeDocument/2006/customXml" ds:itemID="{B4D57FF4-145C-471F-9AF6-BD27EEC27F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fbdfde-3104-4524-abbb-ccd253ab6e71"/>
    <ds:schemaRef ds:uri="77384554-7bde-46c7-b2e2-e7407604d5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57F143F-43C5-45F5-A431-3D7050833B9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PersonifyHealth</Template>
  <TotalTime>274</TotalTime>
  <Words>114</Words>
  <Application>Microsoft Macintosh PowerPoint</Application>
  <PresentationFormat>Custom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Fira Sans Medium</vt:lpstr>
      <vt:lpstr>Franklin Gothic Medium Cond</vt:lpstr>
      <vt:lpstr>PersonifyHealth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Marina Ilickovic</cp:lastModifiedBy>
  <cp:revision>27</cp:revision>
  <dcterms:created xsi:type="dcterms:W3CDTF">2022-06-06T14:22:01Z</dcterms:created>
  <dcterms:modified xsi:type="dcterms:W3CDTF">2024-07-24T12:26:16Z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2022-06-06T00:00:00Z</vt:filetime>
  </property>
  <property fmtid="{D5CDD505-2E9C-101B-9397-08002B2CF9AE}" pid="3" name="Creator">
    <vt:lpwstr>Adobe InDesign 17.2 (Macintosh)</vt:lpwstr>
  </property>
  <property fmtid="{D5CDD505-2E9C-101B-9397-08002B2CF9AE}" pid="4" name="LastSaved">
    <vt:filetime>2022-06-06T00:00:00Z</vt:filetime>
  </property>
  <property fmtid="{D5CDD505-2E9C-101B-9397-08002B2CF9AE}" pid="5" name="ContentTypeId">
    <vt:lpwstr>0x010100B320C4EBCAEBA5409CEFA22061C11D28</vt:lpwstr>
  </property>
  <property fmtid="{D5CDD505-2E9C-101B-9397-08002B2CF9AE}" pid="6" name="MediaServiceImageTags">
    <vt:lpwstr/>
  </property>
  <property fmtid="{D5CDD505-2E9C-101B-9397-08002B2CF9AE}" pid="7" name="MSIP_Label_8fd5d740-1f91-42f3-8bc2-c5b5cb8b58e6_Enabled">
    <vt:lpwstr>true</vt:lpwstr>
  </property>
  <property fmtid="{D5CDD505-2E9C-101B-9397-08002B2CF9AE}" pid="8" name="MSIP_Label_8fd5d740-1f91-42f3-8bc2-c5b5cb8b58e6_SetDate">
    <vt:lpwstr>2023-08-07T18:09:56Z</vt:lpwstr>
  </property>
  <property fmtid="{D5CDD505-2E9C-101B-9397-08002B2CF9AE}" pid="9" name="MSIP_Label_8fd5d740-1f91-42f3-8bc2-c5b5cb8b58e6_Method">
    <vt:lpwstr>Standard</vt:lpwstr>
  </property>
  <property fmtid="{D5CDD505-2E9C-101B-9397-08002B2CF9AE}" pid="10" name="MSIP_Label_8fd5d740-1f91-42f3-8bc2-c5b5cb8b58e6_Name">
    <vt:lpwstr>VP Confidential</vt:lpwstr>
  </property>
  <property fmtid="{D5CDD505-2E9C-101B-9397-08002B2CF9AE}" pid="11" name="MSIP_Label_8fd5d740-1f91-42f3-8bc2-c5b5cb8b58e6_SiteId">
    <vt:lpwstr>b123a16e-892b-4cf6-a55a-6f8c7606a035</vt:lpwstr>
  </property>
  <property fmtid="{D5CDD505-2E9C-101B-9397-08002B2CF9AE}" pid="12" name="MSIP_Label_8fd5d740-1f91-42f3-8bc2-c5b5cb8b58e6_ActionId">
    <vt:lpwstr>a963f506-7d8a-4718-a2b1-f852c1168c6d</vt:lpwstr>
  </property>
  <property fmtid="{D5CDD505-2E9C-101B-9397-08002B2CF9AE}" pid="13" name="MSIP_Label_8fd5d740-1f91-42f3-8bc2-c5b5cb8b58e6_ContentBits">
    <vt:lpwstr>2</vt:lpwstr>
  </property>
  <property fmtid="{D5CDD505-2E9C-101B-9397-08002B2CF9AE}" pid="14" name="ClassificationContentMarkingFooterLocations">
    <vt:lpwstr>Office Theme:5</vt:lpwstr>
  </property>
  <property fmtid="{D5CDD505-2E9C-101B-9397-08002B2CF9AE}" pid="15" name="ClassificationContentMarkingFooterText">
    <vt:lpwstr>VP Confidential</vt:lpwstr>
  </property>
</Properties>
</file>