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2" r:id="rId4"/>
  </p:sldMasterIdLst>
  <p:sldIdLst>
    <p:sldId id="256" r:id="rId5"/>
  </p:sldIdLst>
  <p:sldSz cx="9144000" cy="5149850"/>
  <p:notesSz cx="9144000" cy="51498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2A2A"/>
    <a:srgbClr val="D43A2E"/>
    <a:srgbClr val="003C44"/>
    <a:srgbClr val="FFCB12"/>
    <a:srgbClr val="228477"/>
    <a:srgbClr val="F4F1E7"/>
    <a:srgbClr val="E8EBF0"/>
    <a:srgbClr val="5935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8726C3-6609-BB49-8F3C-BEF05BB83DFD}" v="1" dt="2024-04-30T21:43:17.267"/>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43"/>
    <p:restoredTop sz="94694"/>
  </p:normalViewPr>
  <p:slideViewPr>
    <p:cSldViewPr>
      <p:cViewPr varScale="1">
        <p:scale>
          <a:sx n="155" d="100"/>
          <a:sy n="155" d="100"/>
        </p:scale>
        <p:origin x="1216" y="192"/>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0040899"/>
      </p:ext>
    </p:extLst>
  </p:cSld>
  <p:clrMapOvr>
    <a:masterClrMapping/>
  </p:clrMapOvr>
  <p:extLst>
    <p:ext uri="{DCECCB84-F9BA-43D5-87BE-67443E8EF086}">
      <p15:sldGuideLst xmlns:p15="http://schemas.microsoft.com/office/powerpoint/2012/main">
        <p15:guide id="1" orient="horz" pos="1622" userDrawn="1">
          <p15:clr>
            <a:srgbClr val="FBAE40"/>
          </p15:clr>
        </p15:guide>
        <p15:guide id="2" pos="288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20D8EAD-15A5-F398-CA48-94F34923B7A7}"/>
              </a:ext>
            </a:extLst>
          </p:cNvPr>
          <p:cNvSpPr/>
          <p:nvPr/>
        </p:nvSpPr>
        <p:spPr>
          <a:xfrm>
            <a:off x="-4105717" y="-2283508"/>
            <a:ext cx="18802752" cy="2265750"/>
          </a:xfrm>
          <a:prstGeom prst="rect">
            <a:avLst/>
          </a:prstGeom>
          <a:solidFill>
            <a:srgbClr val="ECEC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691" dirty="0"/>
          </a:p>
        </p:txBody>
      </p:sp>
      <p:sp>
        <p:nvSpPr>
          <p:cNvPr id="9" name="Rectangle 8">
            <a:extLst>
              <a:ext uri="{FF2B5EF4-FFF2-40B4-BE49-F238E27FC236}">
                <a16:creationId xmlns:a16="http://schemas.microsoft.com/office/drawing/2014/main" id="{15065262-BAFD-D60E-B7CD-4FBBCED35FF1}"/>
              </a:ext>
            </a:extLst>
          </p:cNvPr>
          <p:cNvSpPr/>
          <p:nvPr/>
        </p:nvSpPr>
        <p:spPr>
          <a:xfrm rot="16200000">
            <a:off x="7661157" y="366790"/>
            <a:ext cx="8190455" cy="5201462"/>
          </a:xfrm>
          <a:prstGeom prst="rect">
            <a:avLst/>
          </a:prstGeom>
          <a:solidFill>
            <a:srgbClr val="ECEC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691" dirty="0"/>
          </a:p>
        </p:txBody>
      </p:sp>
      <p:pic>
        <p:nvPicPr>
          <p:cNvPr id="2" name="Picture 1">
            <a:extLst>
              <a:ext uri="{FF2B5EF4-FFF2-40B4-BE49-F238E27FC236}">
                <a16:creationId xmlns:a16="http://schemas.microsoft.com/office/drawing/2014/main" id="{2F69E503-17D2-8F6E-FB6B-B653B18FC278}"/>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l="3889" r="9832" b="2373"/>
          <a:stretch/>
        </p:blipFill>
        <p:spPr>
          <a:xfrm>
            <a:off x="492122" y="430399"/>
            <a:ext cx="4156078" cy="3135126"/>
          </a:xfrm>
          <a:prstGeom prst="roundRect">
            <a:avLst>
              <a:gd name="adj" fmla="val 4665"/>
            </a:avLst>
          </a:prstGeom>
        </p:spPr>
      </p:pic>
    </p:spTree>
    <p:extLst>
      <p:ext uri="{BB962C8B-B14F-4D97-AF65-F5344CB8AC3E}">
        <p14:creationId xmlns:p14="http://schemas.microsoft.com/office/powerpoint/2010/main" val="3194650840"/>
      </p:ext>
    </p:extLst>
  </p:cSld>
  <p:clrMap bg1="lt1" tx1="dk1" bg2="lt2" tx2="dk2" accent1="accent1" accent2="accent2" accent3="accent3" accent4="accent4" accent5="accent5" accent6="accent6" hlink="hlink" folHlink="folHlink"/>
  <p:sldLayoutIdLst>
    <p:sldLayoutId id="2147483680" r:id="rId1"/>
  </p:sldLayoutIdLst>
  <p:txStyles>
    <p:titleStyle>
      <a:lvl1pPr algn="l" defTabSz="685800" rtl="0" eaLnBrk="1" latinLnBrk="0" hangingPunct="1">
        <a:lnSpc>
          <a:spcPts val="2925"/>
        </a:lnSpc>
        <a:spcBef>
          <a:spcPct val="0"/>
        </a:spcBef>
        <a:buNone/>
        <a:defRPr sz="2400" b="0" i="0" kern="1200">
          <a:solidFill>
            <a:schemeClr val="accent2"/>
          </a:solidFill>
          <a:latin typeface="Fira Sans Medium" panose="020B0503050000020004" pitchFamily="34" charset="0"/>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050" kern="1200">
          <a:solidFill>
            <a:schemeClr val="tx2"/>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900" kern="1200">
          <a:solidFill>
            <a:schemeClr val="tx2"/>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900" kern="1200">
          <a:solidFill>
            <a:schemeClr val="tx2"/>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900" kern="1200">
          <a:solidFill>
            <a:schemeClr val="tx2"/>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900" kern="120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EG"/>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1AD6A3A0-AF10-AD6B-40E2-48FBC7F9C39E}"/>
              </a:ext>
            </a:extLst>
          </p:cNvPr>
          <p:cNvSpPr/>
          <p:nvPr/>
        </p:nvSpPr>
        <p:spPr>
          <a:xfrm>
            <a:off x="480237" y="3693105"/>
            <a:ext cx="1805764" cy="935408"/>
          </a:xfrm>
          <a:prstGeom prst="roundRect">
            <a:avLst>
              <a:gd name="adj" fmla="val 10814"/>
            </a:avLst>
          </a:prstGeom>
          <a:solidFill>
            <a:srgbClr val="FFCB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bject 2">
            <a:extLst>
              <a:ext uri="{FF2B5EF4-FFF2-40B4-BE49-F238E27FC236}">
                <a16:creationId xmlns:a16="http://schemas.microsoft.com/office/drawing/2014/main" id="{FD9BDF61-7584-8963-F5A4-EE4D5BE9B8A2}"/>
              </a:ext>
            </a:extLst>
          </p:cNvPr>
          <p:cNvSpPr txBox="1"/>
          <p:nvPr/>
        </p:nvSpPr>
        <p:spPr>
          <a:xfrm>
            <a:off x="5092752" y="1050925"/>
            <a:ext cx="3618177" cy="627736"/>
          </a:xfrm>
          <a:prstGeom prst="rect">
            <a:avLst/>
          </a:prstGeom>
        </p:spPr>
        <p:txBody>
          <a:bodyPr vert="horz" wrap="square" lIns="0" tIns="12065" rIns="0" bIns="0" rtlCol="0">
            <a:spAutoFit/>
          </a:bodyPr>
          <a:lstStyle/>
          <a:p>
            <a:pPr algn="l"/>
            <a:r>
              <a:rPr lang="en-US" sz="4000" kern="1200" dirty="0">
                <a:solidFill>
                  <a:srgbClr val="003C44"/>
                </a:solidFill>
                <a:latin typeface="Franklin Gothic Medium Cond" panose="020B0606030402020204" pitchFamily="34" charset="0"/>
                <a:ea typeface="+mj-ea"/>
                <a:cs typeface="+mj-cs"/>
              </a:rPr>
              <a:t>Your mind matters</a:t>
            </a:r>
          </a:p>
        </p:txBody>
      </p:sp>
      <p:sp>
        <p:nvSpPr>
          <p:cNvPr id="27" name="object 3">
            <a:extLst>
              <a:ext uri="{FF2B5EF4-FFF2-40B4-BE49-F238E27FC236}">
                <a16:creationId xmlns:a16="http://schemas.microsoft.com/office/drawing/2014/main" id="{C9082083-DF29-157F-2F96-79FEE20B8DD6}"/>
              </a:ext>
            </a:extLst>
          </p:cNvPr>
          <p:cNvSpPr txBox="1"/>
          <p:nvPr/>
        </p:nvSpPr>
        <p:spPr>
          <a:xfrm>
            <a:off x="5981699" y="4139853"/>
            <a:ext cx="1638301" cy="488660"/>
          </a:xfrm>
          <a:prstGeom prst="rect">
            <a:avLst/>
          </a:prstGeom>
        </p:spPr>
        <p:txBody>
          <a:bodyPr vert="horz" wrap="square" lIns="0" tIns="12065" rIns="0" bIns="0" rtlCol="0">
            <a:spAutoFit/>
          </a:bodyPr>
          <a:lstStyle/>
          <a:p>
            <a:pPr>
              <a:lnSpc>
                <a:spcPct val="150000"/>
              </a:lnSpc>
            </a:pPr>
            <a:r>
              <a:rPr lang="en-US" sz="1100" b="1" dirty="0">
                <a:solidFill>
                  <a:srgbClr val="2A2A2A"/>
                </a:solidFill>
                <a:effectLst/>
                <a:latin typeface="Arial" panose="020B0604020202020204" pitchFamily="34" charset="0"/>
                <a:cs typeface="Arial" panose="020B0604020202020204" pitchFamily="34" charset="0"/>
              </a:rPr>
              <a:t>Scan the QR code </a:t>
            </a:r>
            <a:br>
              <a:rPr lang="en-US" sz="1100" b="1" dirty="0">
                <a:solidFill>
                  <a:srgbClr val="2A2A2A"/>
                </a:solidFill>
                <a:effectLst/>
                <a:latin typeface="Arial" panose="020B0604020202020204" pitchFamily="34" charset="0"/>
                <a:cs typeface="Arial" panose="020B0604020202020204" pitchFamily="34" charset="0"/>
              </a:rPr>
            </a:br>
            <a:r>
              <a:rPr lang="en-US" sz="1100" b="1" dirty="0">
                <a:solidFill>
                  <a:srgbClr val="2A2A2A"/>
                </a:solidFill>
                <a:effectLst/>
                <a:latin typeface="Arial" panose="020B0604020202020204" pitchFamily="34" charset="0"/>
                <a:cs typeface="Arial" panose="020B0604020202020204" pitchFamily="34" charset="0"/>
              </a:rPr>
              <a:t>to download the app.</a:t>
            </a:r>
            <a:endParaRPr lang="en-US" sz="1200" b="1" dirty="0">
              <a:solidFill>
                <a:srgbClr val="2A2A2A"/>
              </a:solidFill>
              <a:effectLst/>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5E8463FE-4CB5-BC64-55AC-595404881992}"/>
              </a:ext>
            </a:extLst>
          </p:cNvPr>
          <p:cNvSpPr txBox="1"/>
          <p:nvPr/>
        </p:nvSpPr>
        <p:spPr>
          <a:xfrm>
            <a:off x="5092751" y="1855679"/>
            <a:ext cx="3618178" cy="1899944"/>
          </a:xfrm>
          <a:prstGeom prst="rect">
            <a:avLst/>
          </a:prstGeom>
          <a:noFill/>
        </p:spPr>
        <p:txBody>
          <a:bodyPr wrap="square" lIns="0" tIns="0" rIns="0" bIns="0" rtlCol="0">
            <a:spAutoFit/>
          </a:bodyPr>
          <a:lstStyle/>
          <a:p>
            <a:pPr>
              <a:lnSpc>
                <a:spcPct val="150000"/>
              </a:lnSpc>
            </a:pPr>
            <a:r>
              <a:rPr lang="en-US" sz="1100" dirty="0">
                <a:solidFill>
                  <a:srgbClr val="2A2A2A"/>
                </a:solidFill>
                <a:effectLst/>
                <a:latin typeface="Arial" panose="020B0604020202020204" pitchFamily="34" charset="0"/>
                <a:cs typeface="Arial" panose="020B0604020202020204" pitchFamily="34" charset="0"/>
              </a:rPr>
              <a:t>One in five adults will experience a </a:t>
            </a:r>
            <a:r>
              <a:rPr lang="en-US" sz="1100">
                <a:solidFill>
                  <a:srgbClr val="2A2A2A"/>
                </a:solidFill>
                <a:effectLst/>
                <a:latin typeface="Arial" panose="020B0604020202020204" pitchFamily="34" charset="0"/>
                <a:cs typeface="Arial" panose="020B0604020202020204" pitchFamily="34" charset="0"/>
              </a:rPr>
              <a:t>mental health </a:t>
            </a:r>
            <a:r>
              <a:rPr lang="en-US" sz="1100" dirty="0">
                <a:solidFill>
                  <a:srgbClr val="2A2A2A"/>
                </a:solidFill>
                <a:effectLst/>
                <a:latin typeface="Arial" panose="020B0604020202020204" pitchFamily="34" charset="0"/>
                <a:cs typeface="Arial" panose="020B0604020202020204" pitchFamily="34" charset="0"/>
              </a:rPr>
              <a:t>issue this year. Having open conversations about mental health can help eliminate the stigma around it. You have access to tools and resources to help you manage stress and improve your overall wellbeing. </a:t>
            </a:r>
          </a:p>
          <a:p>
            <a:pPr>
              <a:lnSpc>
                <a:spcPct val="150000"/>
              </a:lnSpc>
              <a:spcBef>
                <a:spcPts val="1200"/>
              </a:spcBef>
            </a:pPr>
            <a:r>
              <a:rPr lang="en-US" sz="1100" dirty="0">
                <a:solidFill>
                  <a:srgbClr val="2A2A2A"/>
                </a:solidFill>
                <a:effectLst/>
                <a:latin typeface="Arial" panose="020B0604020202020204" pitchFamily="34" charset="0"/>
                <a:cs typeface="Arial" panose="020B0604020202020204" pitchFamily="34" charset="0"/>
              </a:rPr>
              <a:t>Sign in at </a:t>
            </a:r>
            <a:r>
              <a:rPr lang="en-US" sz="1100" b="1" dirty="0" err="1">
                <a:solidFill>
                  <a:srgbClr val="ED5500"/>
                </a:solidFill>
                <a:effectLst/>
                <a:latin typeface="Arial" panose="020B0604020202020204" pitchFamily="34" charset="0"/>
                <a:cs typeface="Arial" panose="020B0604020202020204" pitchFamily="34" charset="0"/>
              </a:rPr>
              <a:t>app.personifyhealth.com</a:t>
            </a:r>
            <a:r>
              <a:rPr lang="en-US" sz="1100" dirty="0">
                <a:solidFill>
                  <a:srgbClr val="2A2A2A"/>
                </a:solidFill>
                <a:effectLst/>
                <a:latin typeface="Arial" panose="020B0604020202020204" pitchFamily="34" charset="0"/>
                <a:cs typeface="Arial" panose="020B0604020202020204" pitchFamily="34" charset="0"/>
              </a:rPr>
              <a:t> to see all of the resources available to you.</a:t>
            </a:r>
          </a:p>
        </p:txBody>
      </p:sp>
      <p:sp>
        <p:nvSpPr>
          <p:cNvPr id="12" name="Rounded Rectangle 11">
            <a:extLst>
              <a:ext uri="{FF2B5EF4-FFF2-40B4-BE49-F238E27FC236}">
                <a16:creationId xmlns:a16="http://schemas.microsoft.com/office/drawing/2014/main" id="{181B8F2C-79B3-8D1D-E424-32EA866CB0F7}"/>
              </a:ext>
            </a:extLst>
          </p:cNvPr>
          <p:cNvSpPr/>
          <p:nvPr/>
        </p:nvSpPr>
        <p:spPr>
          <a:xfrm>
            <a:off x="2432617" y="3693105"/>
            <a:ext cx="2219032" cy="935408"/>
          </a:xfrm>
          <a:prstGeom prst="roundRect">
            <a:avLst>
              <a:gd name="adj" fmla="val 10814"/>
            </a:avLst>
          </a:prstGeom>
          <a:solidFill>
            <a:srgbClr val="003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C74281BF-E189-4B31-7313-9DF5C2281CB6}"/>
              </a:ext>
            </a:extLst>
          </p:cNvPr>
          <p:cNvSpPr txBox="1"/>
          <p:nvPr/>
        </p:nvSpPr>
        <p:spPr>
          <a:xfrm>
            <a:off x="2514599" y="3929749"/>
            <a:ext cx="2057401" cy="487313"/>
          </a:xfrm>
          <a:prstGeom prst="rect">
            <a:avLst/>
          </a:prstGeom>
          <a:noFill/>
        </p:spPr>
        <p:txBody>
          <a:bodyPr wrap="square" lIns="0" tIns="0" rIns="0" bIns="0" rtlCol="0">
            <a:spAutoFit/>
          </a:bodyPr>
          <a:lstStyle/>
          <a:p>
            <a:pPr algn="ctr">
              <a:lnSpc>
                <a:spcPts val="1880"/>
              </a:lnSpc>
            </a:pPr>
            <a:r>
              <a:rPr lang="en-US" sz="1600" dirty="0">
                <a:solidFill>
                  <a:srgbClr val="FFCB12"/>
                </a:solidFill>
                <a:effectLst/>
                <a:latin typeface="Franklin Gothic Medium Cond" panose="020B0606030402020204" pitchFamily="34" charset="0"/>
                <a:cs typeface="Arial" panose="020B0604020202020204" pitchFamily="34" charset="0"/>
              </a:rPr>
              <a:t>May is Mental </a:t>
            </a:r>
            <a:r>
              <a:rPr lang="en-US" sz="1600">
                <a:solidFill>
                  <a:srgbClr val="FFCB12"/>
                </a:solidFill>
                <a:effectLst/>
                <a:latin typeface="Franklin Gothic Medium Cond" panose="020B0606030402020204" pitchFamily="34" charset="0"/>
                <a:cs typeface="Arial" panose="020B0604020202020204" pitchFamily="34" charset="0"/>
              </a:rPr>
              <a:t>Health Awareness Month</a:t>
            </a:r>
            <a:endParaRPr lang="en-US" sz="1600" dirty="0">
              <a:solidFill>
                <a:srgbClr val="FFCB12"/>
              </a:solidFill>
              <a:effectLst/>
              <a:latin typeface="Franklin Gothic Medium Cond" panose="020B0606030402020204" pitchFamily="34" charset="0"/>
              <a:cs typeface="Arial" panose="020B0604020202020204" pitchFamily="34" charset="0"/>
            </a:endParaRPr>
          </a:p>
        </p:txBody>
      </p:sp>
      <p:pic>
        <p:nvPicPr>
          <p:cNvPr id="9" name="Graphic 8">
            <a:extLst>
              <a:ext uri="{FF2B5EF4-FFF2-40B4-BE49-F238E27FC236}">
                <a16:creationId xmlns:a16="http://schemas.microsoft.com/office/drawing/2014/main" id="{EABFD75C-7A54-9A03-4791-6AF7DE3636B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2000" y="4012676"/>
            <a:ext cx="1224043" cy="305194"/>
          </a:xfrm>
          <a:prstGeom prst="rect">
            <a:avLst/>
          </a:prstGeom>
        </p:spPr>
      </p:pic>
      <p:sp>
        <p:nvSpPr>
          <p:cNvPr id="10" name="object 4">
            <a:extLst>
              <a:ext uri="{FF2B5EF4-FFF2-40B4-BE49-F238E27FC236}">
                <a16:creationId xmlns:a16="http://schemas.microsoft.com/office/drawing/2014/main" id="{8528C989-03F1-C81D-AFD5-EB0DF69224BE}"/>
              </a:ext>
            </a:extLst>
          </p:cNvPr>
          <p:cNvSpPr txBox="1"/>
          <p:nvPr/>
        </p:nvSpPr>
        <p:spPr>
          <a:xfrm>
            <a:off x="480237" y="4784725"/>
            <a:ext cx="1142830" cy="120546"/>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A2A2A"/>
                </a:solidFill>
                <a:latin typeface="Arial" panose="020B0604020202020204" pitchFamily="34" charset="0"/>
                <a:cs typeface="Arial" panose="020B0604020202020204" pitchFamily="34" charset="0"/>
              </a:rPr>
              <a:t>©</a:t>
            </a:r>
            <a:r>
              <a:rPr sz="700" spc="-10" dirty="0">
                <a:solidFill>
                  <a:srgbClr val="2A2A2A"/>
                </a:solidFill>
                <a:latin typeface="Arial" panose="020B0604020202020204" pitchFamily="34" charset="0"/>
                <a:cs typeface="Arial" panose="020B0604020202020204" pitchFamily="34" charset="0"/>
              </a:rPr>
              <a:t> </a:t>
            </a:r>
            <a:r>
              <a:rPr lang="en-US" sz="700" dirty="0">
                <a:solidFill>
                  <a:srgbClr val="2A2A2A"/>
                </a:solidFill>
                <a:latin typeface="Arial" panose="020B0604020202020204" pitchFamily="34" charset="0"/>
                <a:cs typeface="Arial" panose="020B0604020202020204" pitchFamily="34" charset="0"/>
              </a:rPr>
              <a:t>Personify Health </a:t>
            </a:r>
            <a:r>
              <a:rPr sz="700" spc="-20" dirty="0">
                <a:solidFill>
                  <a:srgbClr val="2A2A2A"/>
                </a:solidFill>
                <a:latin typeface="Arial" panose="020B0604020202020204" pitchFamily="34" charset="0"/>
                <a:cs typeface="Arial" panose="020B0604020202020204" pitchFamily="34" charset="0"/>
              </a:rPr>
              <a:t>202</a:t>
            </a:r>
            <a:r>
              <a:rPr lang="en-US" sz="700" spc="-20" dirty="0">
                <a:solidFill>
                  <a:srgbClr val="2A2A2A"/>
                </a:solidFill>
                <a:latin typeface="Arial" panose="020B0604020202020204" pitchFamily="34" charset="0"/>
                <a:cs typeface="Arial" panose="020B0604020202020204" pitchFamily="34" charset="0"/>
              </a:rPr>
              <a:t>5</a:t>
            </a:r>
            <a:endParaRPr sz="700" dirty="0">
              <a:solidFill>
                <a:srgbClr val="2A2A2A"/>
              </a:solidFill>
              <a:latin typeface="Arial" panose="020B0604020202020204" pitchFamily="34" charset="0"/>
              <a:cs typeface="Arial" panose="020B0604020202020204" pitchFamily="34" charset="0"/>
            </a:endParaRPr>
          </a:p>
        </p:txBody>
      </p:sp>
      <p:sp>
        <p:nvSpPr>
          <p:cNvPr id="11" name="object 8">
            <a:extLst>
              <a:ext uri="{FF2B5EF4-FFF2-40B4-BE49-F238E27FC236}">
                <a16:creationId xmlns:a16="http://schemas.microsoft.com/office/drawing/2014/main" id="{A0A98DA5-AF9E-7395-EC35-DDC2D32F6BB2}"/>
              </a:ext>
            </a:extLst>
          </p:cNvPr>
          <p:cNvSpPr txBox="1"/>
          <p:nvPr/>
        </p:nvSpPr>
        <p:spPr>
          <a:xfrm>
            <a:off x="5092750" y="428078"/>
            <a:ext cx="1224043" cy="383322"/>
          </a:xfrm>
          <a:prstGeom prst="rect">
            <a:avLst/>
          </a:prstGeom>
          <a:solidFill>
            <a:srgbClr val="F4F1E7"/>
          </a:solidFill>
        </p:spPr>
        <p:txBody>
          <a:bodyPr vert="horz" wrap="square" lIns="0" tIns="158750" rIns="0" bIns="0" rtlCol="0">
            <a:noAutofit/>
          </a:bodyPr>
          <a:lstStyle/>
          <a:p>
            <a:pPr marL="7938" algn="ctr">
              <a:lnSpc>
                <a:spcPct val="100000"/>
              </a:lnSpc>
              <a:spcBef>
                <a:spcPts val="1250"/>
              </a:spcBef>
            </a:pPr>
            <a:r>
              <a:rPr sz="900" dirty="0">
                <a:solidFill>
                  <a:srgbClr val="333333"/>
                </a:solidFill>
                <a:latin typeface="Arial" panose="020B0604020202020204" pitchFamily="34" charset="0"/>
                <a:cs typeface="Arial" panose="020B0604020202020204" pitchFamily="34" charset="0"/>
              </a:rPr>
              <a:t>Client </a:t>
            </a:r>
            <a:r>
              <a:rPr sz="900" spc="-20" dirty="0">
                <a:solidFill>
                  <a:srgbClr val="333333"/>
                </a:solidFill>
                <a:latin typeface="Arial" panose="020B0604020202020204" pitchFamily="34" charset="0"/>
                <a:cs typeface="Arial" panose="020B0604020202020204" pitchFamily="34" charset="0"/>
              </a:rPr>
              <a:t>Logo</a:t>
            </a:r>
            <a:endParaRPr sz="900" dirty="0">
              <a:latin typeface="Arial" panose="020B0604020202020204" pitchFamily="34" charset="0"/>
              <a:cs typeface="Arial" panose="020B0604020202020204" pitchFamily="34" charset="0"/>
            </a:endParaRPr>
          </a:p>
        </p:txBody>
      </p:sp>
      <p:sp>
        <p:nvSpPr>
          <p:cNvPr id="15" name="object 4">
            <a:extLst>
              <a:ext uri="{FF2B5EF4-FFF2-40B4-BE49-F238E27FC236}">
                <a16:creationId xmlns:a16="http://schemas.microsoft.com/office/drawing/2014/main" id="{604E5AD0-3443-2B9F-D812-0C2254E69C56}"/>
              </a:ext>
            </a:extLst>
          </p:cNvPr>
          <p:cNvSpPr txBox="1"/>
          <p:nvPr/>
        </p:nvSpPr>
        <p:spPr>
          <a:xfrm>
            <a:off x="1623067" y="4784725"/>
            <a:ext cx="273375" cy="120546"/>
          </a:xfrm>
          <a:prstGeom prst="rect">
            <a:avLst/>
          </a:prstGeom>
        </p:spPr>
        <p:txBody>
          <a:bodyPr vert="horz" wrap="square" lIns="0" tIns="12700" rIns="0" bIns="0" rtlCol="0">
            <a:spAutoFit/>
          </a:bodyPr>
          <a:lstStyle/>
          <a:p>
            <a:pPr marL="12700" algn="r">
              <a:lnSpc>
                <a:spcPct val="100000"/>
              </a:lnSpc>
              <a:spcBef>
                <a:spcPts val="100"/>
              </a:spcBef>
            </a:pPr>
            <a:r>
              <a:rPr lang="en-US" sz="700" dirty="0">
                <a:solidFill>
                  <a:srgbClr val="2A2A2A"/>
                </a:solidFill>
                <a:latin typeface="Arial" panose="020B0604020202020204" pitchFamily="34" charset="0"/>
                <a:cs typeface="Arial" panose="020B0604020202020204" pitchFamily="34" charset="0"/>
              </a:rPr>
              <a:t>0724</a:t>
            </a:r>
            <a:endParaRPr sz="700" dirty="0">
              <a:solidFill>
                <a:srgbClr val="2A2A2A"/>
              </a:solidFill>
              <a:latin typeface="Arial" panose="020B0604020202020204" pitchFamily="34" charset="0"/>
              <a:cs typeface="Arial" panose="020B0604020202020204" pitchFamily="34" charset="0"/>
            </a:endParaRPr>
          </a:p>
        </p:txBody>
      </p:sp>
      <p:pic>
        <p:nvPicPr>
          <p:cNvPr id="4" name="Picture 3" descr="A qr code with a logo&#10;&#10;Description automatically generated">
            <a:extLst>
              <a:ext uri="{FF2B5EF4-FFF2-40B4-BE49-F238E27FC236}">
                <a16:creationId xmlns:a16="http://schemas.microsoft.com/office/drawing/2014/main" id="{3B06F5F7-7EA8-5C83-48BB-13500704D3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200" y="3993933"/>
            <a:ext cx="822326" cy="822326"/>
          </a:xfrm>
          <a:prstGeom prst="rect">
            <a:avLst/>
          </a:prstGeom>
        </p:spPr>
      </p:pic>
    </p:spTree>
  </p:cSld>
  <p:clrMapOvr>
    <a:masterClrMapping/>
  </p:clrMapOvr>
</p:sld>
</file>

<file path=ppt/theme/theme1.xml><?xml version="1.0" encoding="utf-8"?>
<a:theme xmlns:a="http://schemas.openxmlformats.org/drawingml/2006/main" name="PersonifyHealth">
  <a:themeElements>
    <a:clrScheme name="Personify">
      <a:dk1>
        <a:srgbClr val="003C44"/>
      </a:dk1>
      <a:lt1>
        <a:srgbClr val="FEFFFF"/>
      </a:lt1>
      <a:dk2>
        <a:srgbClr val="2A2A2A"/>
      </a:dk2>
      <a:lt2>
        <a:srgbClr val="E7E7E7"/>
      </a:lt2>
      <a:accent1>
        <a:srgbClr val="FFCB12"/>
      </a:accent1>
      <a:accent2>
        <a:srgbClr val="003C44"/>
      </a:accent2>
      <a:accent3>
        <a:srgbClr val="7FD8B8"/>
      </a:accent3>
      <a:accent4>
        <a:srgbClr val="DAF9FB"/>
      </a:accent4>
      <a:accent5>
        <a:srgbClr val="ED5500"/>
      </a:accent5>
      <a:accent6>
        <a:srgbClr val="F3F0E6"/>
      </a:accent6>
      <a:hlink>
        <a:srgbClr val="ED5500"/>
      </a:hlink>
      <a:folHlink>
        <a:srgbClr val="ED5500"/>
      </a:folHlink>
    </a:clrScheme>
    <a:fontScheme name="Personify Health">
      <a:majorFont>
        <a:latin typeface="Fira Sans Medium"/>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Sunrise">
      <a:srgbClr val="FFCB12"/>
    </a:custClr>
    <a:custClr name="Sea">
      <a:srgbClr val="003C44"/>
    </a:custClr>
    <a:custClr name="Earth">
      <a:srgbClr val="228477"/>
    </a:custClr>
    <a:custClr name="Sunset">
      <a:srgbClr val="ED5500"/>
    </a:custClr>
    <a:custClr name="Sky">
      <a:srgbClr val="9BE5EA"/>
    </a:custClr>
    <a:custClr name="Sand">
      <a:srgbClr val="E0DDD2"/>
    </a:custClr>
    <a:custClr name="BLANK">
      <a:srgbClr val="FFFFFF"/>
    </a:custClr>
    <a:custClr name="BLANK">
      <a:srgbClr val="FFFFFF"/>
    </a:custClr>
    <a:custClr name="BLANK">
      <a:srgbClr val="FFFFFF"/>
    </a:custClr>
    <a:custClr name="BLANK">
      <a:srgbClr val="FFFFFF"/>
    </a:custClr>
    <a:custClr name="Sunrise 50">
      <a:srgbClr val="FFE588"/>
    </a:custClr>
    <a:custClr name="BLANK">
      <a:srgbClr val="FFFFFF"/>
    </a:custClr>
    <a:custClr name="Earth 50">
      <a:srgbClr val="7FD8B8"/>
    </a:custClr>
    <a:custClr name="Sunset 50">
      <a:srgbClr val="FF9B63"/>
    </a:custClr>
    <a:custClr name="Sky 50">
      <a:srgbClr val="BAF3F7"/>
    </a:custClr>
    <a:custClr name="Sand 50">
      <a:srgbClr val="F3F0E7"/>
    </a:custClr>
    <a:custClr name="BLANK">
      <a:srgbClr val="FFFFFF"/>
    </a:custClr>
    <a:custClr name="BLANK">
      <a:srgbClr val="FFFFFF"/>
    </a:custClr>
    <a:custClr name="BLANK">
      <a:srgbClr val="FFFFFF"/>
    </a:custClr>
    <a:custClr name="BLANK">
      <a:srgbClr val="FFFFFF"/>
    </a:custClr>
    <a:custClr name="Sunrise 20">
      <a:srgbClr val="FFF5D0"/>
    </a:custClr>
    <a:custClr name="BLANK">
      <a:srgbClr val="FFFFFF"/>
    </a:custClr>
    <a:custClr name="Earth 20">
      <a:srgbClr val="CFFEED"/>
    </a:custClr>
    <a:custClr name="Sunset 20">
      <a:srgbClr val="FFD4BC"/>
    </a:custClr>
    <a:custClr name="Sky 20">
      <a:srgbClr val="DAF9FB"/>
    </a:custClr>
    <a:custClr name="Sand 20">
      <a:srgbClr val="FCFAF4"/>
    </a:custClr>
  </a:custClrLst>
  <a:extLst>
    <a:ext uri="{05A4C25C-085E-4340-85A3-A5531E510DB2}">
      <thm15:themeFamily xmlns:thm15="http://schemas.microsoft.com/office/thememl/2012/main" name="PersonifyHealth" id="{CF20AFBC-0647-C74A-AED8-488B5CB8695F}" vid="{14C10019-60F5-CE41-BB69-6B0CEA33477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8fbdfde-3104-4524-abbb-ccd253ab6e71">
      <Terms xmlns="http://schemas.microsoft.com/office/infopath/2007/PartnerControls"/>
    </lcf76f155ced4ddcb4097134ff3c332f>
    <TaxCatchAll xmlns="77384554-7bde-46c7-b2e2-e7407604d544" xsi:nil="true"/>
    <Contentdescription xmlns="38fbdfde-3104-4524-abbb-ccd253ab6e7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320C4EBCAEBA5409CEFA22061C11D28" ma:contentTypeVersion="20" ma:contentTypeDescription="Create a new document." ma:contentTypeScope="" ma:versionID="8d90fe69956802fe36174e05d37cfd9e">
  <xsd:schema xmlns:xsd="http://www.w3.org/2001/XMLSchema" xmlns:xs="http://www.w3.org/2001/XMLSchema" xmlns:p="http://schemas.microsoft.com/office/2006/metadata/properties" xmlns:ns2="38fbdfde-3104-4524-abbb-ccd253ab6e71" xmlns:ns3="77384554-7bde-46c7-b2e2-e7407604d544" targetNamespace="http://schemas.microsoft.com/office/2006/metadata/properties" ma:root="true" ma:fieldsID="794877519fdf77f0915bf397ca087c40" ns2:_="" ns3:_="">
    <xsd:import namespace="38fbdfde-3104-4524-abbb-ccd253ab6e71"/>
    <xsd:import namespace="77384554-7bde-46c7-b2e2-e7407604d54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Location" minOccurs="0"/>
                <xsd:element ref="ns2:MediaServiceDateTaken" minOccurs="0"/>
                <xsd:element ref="ns2:MediaServiceOCR"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Contentdescrip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fbdfde-3104-4524-abbb-ccd253ab6e7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Location" ma:index="11" nillable="true" ma:displayName="MediaServiceLocation" ma:internalName="MediaServiceLocation" ma:readOnly="true">
      <xsd:simpleType>
        <xsd:restriction base="dms:Text"/>
      </xsd:simpleType>
    </xsd:element>
    <xsd:element name="MediaServiceDateTaken" ma:index="12" nillable="true" ma:displayName="MediaServiceDateTaken" ma:hidden="true" ma:internalName="MediaServiceDateTake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d26d971-53db-4df6-927c-b829f3111a5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Contentdescription" ma:index="25" nillable="true" ma:displayName="Description " ma:description="Types of content found in this folder" ma:format="Dropdown" ma:internalName="Contentdescription">
      <xsd:simpleType>
        <xsd:restriction base="dms:Note">
          <xsd:maxLength value="255"/>
        </xsd:restriction>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7384554-7bde-46c7-b2e2-e7407604d544"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3e6f8e6b-5cf2-41b0-a682-515a8d74b85b}" ma:internalName="TaxCatchAll" ma:showField="CatchAllData" ma:web="77384554-7bde-46c7-b2e2-e7407604d54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E0ABB0-A873-4D25-8BD4-AD07873CB4C6}">
  <ds:schemaRefs>
    <ds:schemaRef ds:uri="http://schemas.microsoft.com/sharepoint/v3/contenttype/forms"/>
  </ds:schemaRefs>
</ds:datastoreItem>
</file>

<file path=customXml/itemProps2.xml><?xml version="1.0" encoding="utf-8"?>
<ds:datastoreItem xmlns:ds="http://schemas.openxmlformats.org/officeDocument/2006/customXml" ds:itemID="{3FA0F7A5-A7A2-44DC-8580-15717F959005}">
  <ds:schemaRefs>
    <ds:schemaRef ds:uri="http://purl.org/dc/elements/1.1/"/>
    <ds:schemaRef ds:uri="http://www.w3.org/XML/1998/namespace"/>
    <ds:schemaRef ds:uri="http://schemas.microsoft.com/office/2006/documentManagement/types"/>
    <ds:schemaRef ds:uri="5d7d7aa7-307a-4740-bf8f-0642b24d163b"/>
    <ds:schemaRef ds:uri="http://schemas.microsoft.com/office/2006/metadata/properties"/>
    <ds:schemaRef ds:uri="06edf9bb-a5f5-4a5d-82e7-9bb863b6240a"/>
    <ds:schemaRef ds:uri="http://purl.org/dc/terms/"/>
    <ds:schemaRef ds:uri="http://schemas.microsoft.com/office/infopath/2007/PartnerControls"/>
    <ds:schemaRef ds:uri="http://schemas.openxmlformats.org/package/2006/metadata/core-properties"/>
    <ds:schemaRef ds:uri="http://purl.org/dc/dcmitype/"/>
    <ds:schemaRef ds:uri="38fbdfde-3104-4524-abbb-ccd253ab6e71"/>
    <ds:schemaRef ds:uri="77384554-7bde-46c7-b2e2-e7407604d544"/>
  </ds:schemaRefs>
</ds:datastoreItem>
</file>

<file path=customXml/itemProps3.xml><?xml version="1.0" encoding="utf-8"?>
<ds:datastoreItem xmlns:ds="http://schemas.openxmlformats.org/officeDocument/2006/customXml" ds:itemID="{F80F2069-F9B0-4752-9E0A-D38054893B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fbdfde-3104-4524-abbb-ccd253ab6e71"/>
    <ds:schemaRef ds:uri="77384554-7bde-46c7-b2e2-e7407604d5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PersonifyHealth</Template>
  <TotalTime>548</TotalTime>
  <Words>90</Words>
  <Application>Microsoft Macintosh PowerPoint</Application>
  <PresentationFormat>Custom</PresentationFormat>
  <Paragraphs>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Fira Sans Medium</vt:lpstr>
      <vt:lpstr>Franklin Gothic Medium Cond</vt:lpstr>
      <vt:lpstr>PersonifyHealth</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May is Mental Health month</dc:title>
  <cp:lastModifiedBy>Marina Ilickovic</cp:lastModifiedBy>
  <cp:revision>22</cp:revision>
  <dcterms:created xsi:type="dcterms:W3CDTF">2022-06-13T22:04:51Z</dcterms:created>
  <dcterms:modified xsi:type="dcterms:W3CDTF">2024-09-24T12:39:01Z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2022-06-01T00:00:00Z</vt:filetime>
  </property>
  <property fmtid="{D5CDD505-2E9C-101B-9397-08002B2CF9AE}" pid="3" name="Creator">
    <vt:lpwstr>Adobe InDesign 17.2 (Macintosh)</vt:lpwstr>
  </property>
  <property fmtid="{D5CDD505-2E9C-101B-9397-08002B2CF9AE}" pid="4" name="LastSaved">
    <vt:filetime>2022-06-13T00:00:00Z</vt:filetime>
  </property>
  <property fmtid="{D5CDD505-2E9C-101B-9397-08002B2CF9AE}" pid="5" name="ContentTypeId">
    <vt:lpwstr>0x010100B320C4EBCAEBA5409CEFA22061C11D28</vt:lpwstr>
  </property>
  <property fmtid="{D5CDD505-2E9C-101B-9397-08002B2CF9AE}" pid="6" name="MediaServiceImageTags">
    <vt:lpwstr/>
  </property>
  <property fmtid="{D5CDD505-2E9C-101B-9397-08002B2CF9AE}" pid="7" name="MSIP_Label_8fd5d740-1f91-42f3-8bc2-c5b5cb8b58e6_Enabled">
    <vt:lpwstr>true</vt:lpwstr>
  </property>
  <property fmtid="{D5CDD505-2E9C-101B-9397-08002B2CF9AE}" pid="8" name="MSIP_Label_8fd5d740-1f91-42f3-8bc2-c5b5cb8b58e6_SetDate">
    <vt:lpwstr>2023-08-07T18:14:41Z</vt:lpwstr>
  </property>
  <property fmtid="{D5CDD505-2E9C-101B-9397-08002B2CF9AE}" pid="9" name="MSIP_Label_8fd5d740-1f91-42f3-8bc2-c5b5cb8b58e6_Method">
    <vt:lpwstr>Standard</vt:lpwstr>
  </property>
  <property fmtid="{D5CDD505-2E9C-101B-9397-08002B2CF9AE}" pid="10" name="MSIP_Label_8fd5d740-1f91-42f3-8bc2-c5b5cb8b58e6_Name">
    <vt:lpwstr>VP Confidential</vt:lpwstr>
  </property>
  <property fmtid="{D5CDD505-2E9C-101B-9397-08002B2CF9AE}" pid="11" name="MSIP_Label_8fd5d740-1f91-42f3-8bc2-c5b5cb8b58e6_SiteId">
    <vt:lpwstr>b123a16e-892b-4cf6-a55a-6f8c7606a035</vt:lpwstr>
  </property>
  <property fmtid="{D5CDD505-2E9C-101B-9397-08002B2CF9AE}" pid="12" name="MSIP_Label_8fd5d740-1f91-42f3-8bc2-c5b5cb8b58e6_ActionId">
    <vt:lpwstr>6e2143e5-a234-4d2c-935f-c963cab82513</vt:lpwstr>
  </property>
  <property fmtid="{D5CDD505-2E9C-101B-9397-08002B2CF9AE}" pid="13" name="MSIP_Label_8fd5d740-1f91-42f3-8bc2-c5b5cb8b58e6_ContentBits">
    <vt:lpwstr>2</vt:lpwstr>
  </property>
  <property fmtid="{D5CDD505-2E9C-101B-9397-08002B2CF9AE}" pid="14" name="ClassificationContentMarkingFooterLocations">
    <vt:lpwstr>Office Theme:3</vt:lpwstr>
  </property>
  <property fmtid="{D5CDD505-2E9C-101B-9397-08002B2CF9AE}" pid="15" name="ClassificationContentMarkingFooterText">
    <vt:lpwstr>VP Confidential</vt:lpwstr>
  </property>
</Properties>
</file>