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4"/>
  </p:sldMasterIdLst>
  <p:sldIdLst>
    <p:sldId id="256" r:id="rId5"/>
  </p:sldIdLst>
  <p:sldSz cx="9144000" cy="5149850"/>
  <p:notesSz cx="9144000" cy="5149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32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B12"/>
    <a:srgbClr val="003C44"/>
    <a:srgbClr val="2A2A2A"/>
    <a:srgbClr val="ED5500"/>
    <a:srgbClr val="D43A2E"/>
    <a:srgbClr val="228477"/>
    <a:srgbClr val="F4F1E7"/>
    <a:srgbClr val="E8EBF0"/>
    <a:srgbClr val="593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8726C3-6609-BB49-8F3C-BEF05BB83DFD}" v="1" dt="2024-04-30T21:43:17.26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13"/>
    <p:restoredTop sz="94694"/>
  </p:normalViewPr>
  <p:slideViewPr>
    <p:cSldViewPr>
      <p:cViewPr varScale="1">
        <p:scale>
          <a:sx n="155" d="100"/>
          <a:sy n="155" d="100"/>
        </p:scale>
        <p:origin x="1320" y="192"/>
      </p:cViewPr>
      <p:guideLst>
        <p:guide orient="horz" pos="2880"/>
        <p:guide pos="32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0408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2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20D8EAD-15A5-F398-CA48-94F34923B7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4114800" y="-2251145"/>
            <a:ext cx="18802752" cy="226575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65262-BAFD-D60E-B7CD-4FBBCED35F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7649505" y="376227"/>
            <a:ext cx="8190455" cy="520146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69E503-17D2-8F6E-FB6B-B653B18FC2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34" t="6191" r="660" b="4645"/>
          <a:stretch/>
        </p:blipFill>
        <p:spPr>
          <a:xfrm flipH="1">
            <a:off x="492122" y="430399"/>
            <a:ext cx="4156078" cy="3135126"/>
          </a:xfrm>
          <a:prstGeom prst="roundRect">
            <a:avLst>
              <a:gd name="adj" fmla="val 4665"/>
            </a:avLst>
          </a:prstGeom>
        </p:spPr>
      </p:pic>
    </p:spTree>
    <p:extLst>
      <p:ext uri="{BB962C8B-B14F-4D97-AF65-F5344CB8AC3E}">
        <p14:creationId xmlns:p14="http://schemas.microsoft.com/office/powerpoint/2010/main" val="319465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685800" rtl="0" eaLnBrk="1" latinLnBrk="0" hangingPunct="1">
        <a:lnSpc>
          <a:spcPts val="2925"/>
        </a:lnSpc>
        <a:spcBef>
          <a:spcPct val="0"/>
        </a:spcBef>
        <a:buNone/>
        <a:defRPr sz="2400" b="0" i="0" kern="1200">
          <a:solidFill>
            <a:schemeClr val="accent2"/>
          </a:solidFill>
          <a:latin typeface="Fira Sans Medium" panose="020B05030500000200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050" kern="1200">
          <a:solidFill>
            <a:schemeClr val="tx2"/>
          </a:solidFill>
          <a:latin typeface="+mn-lt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AD6A3A0-AF10-AD6B-40E2-48FBC7F9C39E}"/>
              </a:ext>
            </a:extLst>
          </p:cNvPr>
          <p:cNvSpPr/>
          <p:nvPr/>
        </p:nvSpPr>
        <p:spPr>
          <a:xfrm>
            <a:off x="480237" y="3693105"/>
            <a:ext cx="1805764" cy="935408"/>
          </a:xfrm>
          <a:prstGeom prst="roundRect">
            <a:avLst>
              <a:gd name="adj" fmla="val 10814"/>
            </a:avLst>
          </a:prstGeom>
          <a:solidFill>
            <a:srgbClr val="FF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FD9BDF61-7584-8963-F5A4-EE4D5BE9B8A2}"/>
              </a:ext>
            </a:extLst>
          </p:cNvPr>
          <p:cNvSpPr txBox="1"/>
          <p:nvPr/>
        </p:nvSpPr>
        <p:spPr>
          <a:xfrm>
            <a:off x="5092752" y="1050925"/>
            <a:ext cx="3618177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/>
            <a:r>
              <a:rPr lang="en-US" sz="32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Make nutrition a </a:t>
            </a:r>
            <a:br>
              <a:rPr lang="en-US" sz="32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</a:br>
            <a:r>
              <a:rPr lang="en-US" sz="32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family affair</a:t>
            </a: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C9082083-DF29-157F-2F96-79FEE20B8DD6}"/>
              </a:ext>
            </a:extLst>
          </p:cNvPr>
          <p:cNvSpPr txBox="1"/>
          <p:nvPr/>
        </p:nvSpPr>
        <p:spPr>
          <a:xfrm>
            <a:off x="5834826" y="3473066"/>
            <a:ext cx="2286000" cy="608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Visit </a:t>
            </a:r>
            <a:r>
              <a:rPr lang="en-US" sz="1100" b="1" dirty="0" err="1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app.personifyhealth.com</a:t>
            </a:r>
            <a:r>
              <a:rPr lang="en-US" sz="1100" dirty="0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go to </a:t>
            </a:r>
            <a:r>
              <a:rPr lang="en-US" sz="1100" b="1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sz="11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sz="1100" b="1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Journeys</a:t>
            </a:r>
            <a:r>
              <a:rPr lang="en-US" sz="11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or scan the QR code to open in the app.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8463FE-4CB5-BC64-55AC-595404881992}"/>
              </a:ext>
            </a:extLst>
          </p:cNvPr>
          <p:cNvSpPr txBox="1"/>
          <p:nvPr/>
        </p:nvSpPr>
        <p:spPr>
          <a:xfrm>
            <a:off x="5092751" y="2145715"/>
            <a:ext cx="3571012" cy="1073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Eating well is easier with the support of loved ones—and healthy habits are invaluable lessons that last a lifetime. Check out Journeys</a:t>
            </a:r>
            <a:r>
              <a:rPr lang="en-US" sz="1200" baseline="30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inspiration and tips on how to get the whole family involved. </a:t>
            </a:r>
            <a:endParaRPr lang="en-US" sz="600" dirty="0">
              <a:solidFill>
                <a:srgbClr val="2A2A2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81B8F2C-79B3-8D1D-E424-32EA866CB0F7}"/>
              </a:ext>
            </a:extLst>
          </p:cNvPr>
          <p:cNvSpPr/>
          <p:nvPr/>
        </p:nvSpPr>
        <p:spPr>
          <a:xfrm>
            <a:off x="2432617" y="3693105"/>
            <a:ext cx="2219032" cy="935408"/>
          </a:xfrm>
          <a:prstGeom prst="roundRect">
            <a:avLst>
              <a:gd name="adj" fmla="val 10814"/>
            </a:avLst>
          </a:prstGeom>
          <a:solidFill>
            <a:srgbClr val="003C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4281BF-E189-4B31-7313-9DF5C2281CB6}"/>
              </a:ext>
            </a:extLst>
          </p:cNvPr>
          <p:cNvSpPr txBox="1"/>
          <p:nvPr/>
        </p:nvSpPr>
        <p:spPr>
          <a:xfrm>
            <a:off x="2514599" y="3929749"/>
            <a:ext cx="2057401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880"/>
              </a:lnSpc>
            </a:pPr>
            <a:r>
              <a:rPr lang="en-US" sz="1600" dirty="0">
                <a:solidFill>
                  <a:srgbClr val="FFCB12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Pass down</a:t>
            </a:r>
            <a:br>
              <a:rPr lang="en-US" sz="1600" dirty="0">
                <a:solidFill>
                  <a:srgbClr val="FFCB12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rgbClr val="FFCB12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healthy routines.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ABFD75C-7A54-9A03-4791-6AF7DE363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4012676"/>
            <a:ext cx="1224043" cy="305194"/>
          </a:xfrm>
          <a:prstGeom prst="rect">
            <a:avLst/>
          </a:prstGeom>
        </p:spPr>
      </p:pic>
      <p:sp>
        <p:nvSpPr>
          <p:cNvPr id="10" name="object 4">
            <a:extLst>
              <a:ext uri="{FF2B5EF4-FFF2-40B4-BE49-F238E27FC236}">
                <a16:creationId xmlns:a16="http://schemas.microsoft.com/office/drawing/2014/main" id="{8528C989-03F1-C81D-AFD5-EB0DF69224BE}"/>
              </a:ext>
            </a:extLst>
          </p:cNvPr>
          <p:cNvSpPr txBox="1"/>
          <p:nvPr/>
        </p:nvSpPr>
        <p:spPr>
          <a:xfrm>
            <a:off x="480237" y="4784725"/>
            <a:ext cx="114283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sz="700" spc="-1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Personify Health </a:t>
            </a:r>
            <a:r>
              <a:rPr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A0A98DA5-AF9E-7395-EC35-DDC2D32F6BB2}"/>
              </a:ext>
            </a:extLst>
          </p:cNvPr>
          <p:cNvSpPr txBox="1"/>
          <p:nvPr/>
        </p:nvSpPr>
        <p:spPr>
          <a:xfrm>
            <a:off x="5092750" y="428078"/>
            <a:ext cx="1224043" cy="383322"/>
          </a:xfrm>
          <a:prstGeom prst="rect">
            <a:avLst/>
          </a:prstGeom>
          <a:solidFill>
            <a:srgbClr val="F4F1E7"/>
          </a:solidFill>
        </p:spPr>
        <p:txBody>
          <a:bodyPr vert="horz" wrap="square" lIns="0" tIns="158750" rIns="0" bIns="0" rtlCol="0">
            <a:noAutofit/>
          </a:bodyPr>
          <a:lstStyle/>
          <a:p>
            <a:pPr marL="7938" algn="ctr">
              <a:lnSpc>
                <a:spcPct val="100000"/>
              </a:lnSpc>
              <a:spcBef>
                <a:spcPts val="1250"/>
              </a:spcBef>
            </a:pPr>
            <a:r>
              <a:rPr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r>
              <a:rPr sz="900" spc="-2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604E5AD0-3443-2B9F-D812-0C2254E69C56}"/>
              </a:ext>
            </a:extLst>
          </p:cNvPr>
          <p:cNvSpPr txBox="1"/>
          <p:nvPr/>
        </p:nvSpPr>
        <p:spPr>
          <a:xfrm>
            <a:off x="1623067" y="4784725"/>
            <a:ext cx="273375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0724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qr code with a logo&#10;&#10;Description automatically generated">
            <a:extLst>
              <a:ext uri="{FF2B5EF4-FFF2-40B4-BE49-F238E27FC236}">
                <a16:creationId xmlns:a16="http://schemas.microsoft.com/office/drawing/2014/main" id="{6281EEA1-AD5D-B217-971C-0B82F73C55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413125"/>
            <a:ext cx="762000" cy="762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ifyHealth">
  <a:themeElements>
    <a:clrScheme name="Personify">
      <a:dk1>
        <a:srgbClr val="003C44"/>
      </a:dk1>
      <a:lt1>
        <a:srgbClr val="FEFFFF"/>
      </a:lt1>
      <a:dk2>
        <a:srgbClr val="2A2A2A"/>
      </a:dk2>
      <a:lt2>
        <a:srgbClr val="E7E7E7"/>
      </a:lt2>
      <a:accent1>
        <a:srgbClr val="FFCB12"/>
      </a:accent1>
      <a:accent2>
        <a:srgbClr val="003C44"/>
      </a:accent2>
      <a:accent3>
        <a:srgbClr val="7FD8B8"/>
      </a:accent3>
      <a:accent4>
        <a:srgbClr val="DAF9FB"/>
      </a:accent4>
      <a:accent5>
        <a:srgbClr val="ED5500"/>
      </a:accent5>
      <a:accent6>
        <a:srgbClr val="F3F0E6"/>
      </a:accent6>
      <a:hlink>
        <a:srgbClr val="ED5500"/>
      </a:hlink>
      <a:folHlink>
        <a:srgbClr val="ED5500"/>
      </a:folHlink>
    </a:clrScheme>
    <a:fontScheme name="Personify Health">
      <a:majorFont>
        <a:latin typeface="Fira Sans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PersonifyHealth" id="{CF20AFBC-0647-C74A-AED8-488B5CB8695F}" vid="{14C10019-60F5-CE41-BB69-6B0CEA33477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fbdfde-3104-4524-abbb-ccd253ab6e71">
      <Terms xmlns="http://schemas.microsoft.com/office/infopath/2007/PartnerControls"/>
    </lcf76f155ced4ddcb4097134ff3c332f>
    <TaxCatchAll xmlns="77384554-7bde-46c7-b2e2-e7407604d544" xsi:nil="true"/>
    <Contentdescription xmlns="38fbdfde-3104-4524-abbb-ccd253ab6e7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0C4EBCAEBA5409CEFA22061C11D28" ma:contentTypeVersion="20" ma:contentTypeDescription="Create a new document." ma:contentTypeScope="" ma:versionID="8d90fe69956802fe36174e05d37cfd9e">
  <xsd:schema xmlns:xsd="http://www.w3.org/2001/XMLSchema" xmlns:xs="http://www.w3.org/2001/XMLSchema" xmlns:p="http://schemas.microsoft.com/office/2006/metadata/properties" xmlns:ns2="38fbdfde-3104-4524-abbb-ccd253ab6e71" xmlns:ns3="77384554-7bde-46c7-b2e2-e7407604d544" targetNamespace="http://schemas.microsoft.com/office/2006/metadata/properties" ma:root="true" ma:fieldsID="794877519fdf77f0915bf397ca087c40" ns2:_="" ns3:_="">
    <xsd:import namespace="38fbdfde-3104-4524-abbb-ccd253ab6e71"/>
    <xsd:import namespace="77384554-7bde-46c7-b2e2-e7407604d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Contentdescrip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bdfde-3104-4524-abbb-ccd253ab6e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d26d971-53db-4df6-927c-b829f3111a5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ntentdescription" ma:index="25" nillable="true" ma:displayName="Description " ma:description="Types of content found in this folder" ma:format="Dropdown" ma:internalName="Contentdescription">
      <xsd:simpleType>
        <xsd:restriction base="dms:Note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84554-7bde-46c7-b2e2-e7407604d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6f8e6b-5cf2-41b0-a682-515a8d74b85b}" ma:internalName="TaxCatchAll" ma:showField="CatchAllData" ma:web="77384554-7bde-46c7-b2e2-e7407604d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A0F7A5-A7A2-44DC-8580-15717F959005}">
  <ds:schemaRefs>
    <ds:schemaRef ds:uri="http://purl.org/dc/elements/1.1/"/>
    <ds:schemaRef ds:uri="http://www.w3.org/XML/1998/namespace"/>
    <ds:schemaRef ds:uri="http://schemas.microsoft.com/office/2006/documentManagement/types"/>
    <ds:schemaRef ds:uri="5d7d7aa7-307a-4740-bf8f-0642b24d163b"/>
    <ds:schemaRef ds:uri="http://schemas.microsoft.com/office/2006/metadata/properties"/>
    <ds:schemaRef ds:uri="06edf9bb-a5f5-4a5d-82e7-9bb863b6240a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38fbdfde-3104-4524-abbb-ccd253ab6e71"/>
    <ds:schemaRef ds:uri="77384554-7bde-46c7-b2e2-e7407604d544"/>
  </ds:schemaRefs>
</ds:datastoreItem>
</file>

<file path=customXml/itemProps2.xml><?xml version="1.0" encoding="utf-8"?>
<ds:datastoreItem xmlns:ds="http://schemas.openxmlformats.org/officeDocument/2006/customXml" ds:itemID="{72E0ABB0-A873-4D25-8BD4-AD07873CB4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3195C6-9B2E-4EAB-9D34-7493FA69CC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fbdfde-3104-4524-abbb-ccd253ab6e71"/>
    <ds:schemaRef ds:uri="77384554-7bde-46c7-b2e2-e7407604d5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PersonifyHealth</Template>
  <TotalTime>546</TotalTime>
  <Words>83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Fira Sans Medium</vt:lpstr>
      <vt:lpstr>Franklin Gothic Medium Cond</vt:lpstr>
      <vt:lpstr>PersonifyHealth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is Mental Health month</dc:title>
  <cp:lastModifiedBy>Marina Ilickovic</cp:lastModifiedBy>
  <cp:revision>20</cp:revision>
  <dcterms:created xsi:type="dcterms:W3CDTF">2022-06-13T22:04:51Z</dcterms:created>
  <dcterms:modified xsi:type="dcterms:W3CDTF">2024-09-23T18:35:57Z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2022-06-01T00:00:00Z</vt:filetime>
  </property>
  <property fmtid="{D5CDD505-2E9C-101B-9397-08002B2CF9AE}" pid="3" name="Creator">
    <vt:lpwstr>Adobe InDesign 17.2 (Macintosh)</vt:lpwstr>
  </property>
  <property fmtid="{D5CDD505-2E9C-101B-9397-08002B2CF9AE}" pid="4" name="LastSaved">
    <vt:filetime>2022-06-13T00:00:00Z</vt:filetime>
  </property>
  <property fmtid="{D5CDD505-2E9C-101B-9397-08002B2CF9AE}" pid="5" name="ContentTypeId">
    <vt:lpwstr>0x010100B320C4EBCAEBA5409CEFA22061C11D28</vt:lpwstr>
  </property>
  <property fmtid="{D5CDD505-2E9C-101B-9397-08002B2CF9AE}" pid="6" name="MediaServiceImageTags">
    <vt:lpwstr/>
  </property>
  <property fmtid="{D5CDD505-2E9C-101B-9397-08002B2CF9AE}" pid="7" name="MSIP_Label_8fd5d740-1f91-42f3-8bc2-c5b5cb8b58e6_Enabled">
    <vt:lpwstr>true</vt:lpwstr>
  </property>
  <property fmtid="{D5CDD505-2E9C-101B-9397-08002B2CF9AE}" pid="8" name="MSIP_Label_8fd5d740-1f91-42f3-8bc2-c5b5cb8b58e6_SetDate">
    <vt:lpwstr>2023-08-07T18:14:41Z</vt:lpwstr>
  </property>
  <property fmtid="{D5CDD505-2E9C-101B-9397-08002B2CF9AE}" pid="9" name="MSIP_Label_8fd5d740-1f91-42f3-8bc2-c5b5cb8b58e6_Method">
    <vt:lpwstr>Standard</vt:lpwstr>
  </property>
  <property fmtid="{D5CDD505-2E9C-101B-9397-08002B2CF9AE}" pid="10" name="MSIP_Label_8fd5d740-1f91-42f3-8bc2-c5b5cb8b58e6_Name">
    <vt:lpwstr>VP Confidential</vt:lpwstr>
  </property>
  <property fmtid="{D5CDD505-2E9C-101B-9397-08002B2CF9AE}" pid="11" name="MSIP_Label_8fd5d740-1f91-42f3-8bc2-c5b5cb8b58e6_SiteId">
    <vt:lpwstr>b123a16e-892b-4cf6-a55a-6f8c7606a035</vt:lpwstr>
  </property>
  <property fmtid="{D5CDD505-2E9C-101B-9397-08002B2CF9AE}" pid="12" name="MSIP_Label_8fd5d740-1f91-42f3-8bc2-c5b5cb8b58e6_ActionId">
    <vt:lpwstr>6e2143e5-a234-4d2c-935f-c963cab82513</vt:lpwstr>
  </property>
  <property fmtid="{D5CDD505-2E9C-101B-9397-08002B2CF9AE}" pid="13" name="MSIP_Label_8fd5d740-1f91-42f3-8bc2-c5b5cb8b58e6_ContentBits">
    <vt:lpwstr>2</vt:lpwstr>
  </property>
  <property fmtid="{D5CDD505-2E9C-101B-9397-08002B2CF9AE}" pid="14" name="ClassificationContentMarkingFooterLocations">
    <vt:lpwstr>Office Theme:3</vt:lpwstr>
  </property>
  <property fmtid="{D5CDD505-2E9C-101B-9397-08002B2CF9AE}" pid="15" name="ClassificationContentMarkingFooterText">
    <vt:lpwstr>VP Confidential</vt:lpwstr>
  </property>
</Properties>
</file>